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16" r:id="rId2"/>
    <p:sldId id="311" r:id="rId3"/>
    <p:sldId id="312" r:id="rId4"/>
    <p:sldId id="263" r:id="rId5"/>
    <p:sldId id="331" r:id="rId6"/>
    <p:sldId id="308" r:id="rId7"/>
    <p:sldId id="314" r:id="rId8"/>
    <p:sldId id="322" r:id="rId9"/>
    <p:sldId id="296" r:id="rId10"/>
    <p:sldId id="257" r:id="rId11"/>
    <p:sldId id="295" r:id="rId12"/>
    <p:sldId id="278" r:id="rId13"/>
    <p:sldId id="272" r:id="rId14"/>
    <p:sldId id="274" r:id="rId15"/>
    <p:sldId id="258" r:id="rId16"/>
    <p:sldId id="333" r:id="rId17"/>
    <p:sldId id="334" r:id="rId18"/>
    <p:sldId id="267" r:id="rId19"/>
    <p:sldId id="275" r:id="rId20"/>
    <p:sldId id="268" r:id="rId21"/>
    <p:sldId id="297" r:id="rId22"/>
    <p:sldId id="273" r:id="rId23"/>
    <p:sldId id="282" r:id="rId24"/>
    <p:sldId id="288" r:id="rId25"/>
    <p:sldId id="290" r:id="rId26"/>
    <p:sldId id="292" r:id="rId27"/>
    <p:sldId id="330" r:id="rId28"/>
    <p:sldId id="286" r:id="rId29"/>
    <p:sldId id="304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0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6024" autoAdjust="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888F3-1BD5-4DEA-8536-BF9A9D404558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AE533-297A-4637-B38B-5CB8EDA9A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4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6/23/2021 10:24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6/23/2021 10:24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7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6/23/2021 10:24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6/23/2021 10:24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8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6/23/2021 10:24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24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80C0-72A3-4FCF-86AA-0812AD8290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A73CF-243A-458B-92B1-C8C7E23A1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7CDA8-D0F0-405E-9C8E-C821667C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11094-495C-488A-9B83-83235BA5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24667-2ECB-406A-8B9A-1CD7E3902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031B3-506B-4C9D-A936-D5B1E002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419081-2517-462F-A558-5B01F36D4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9EA6B-2C3D-4776-9BB6-E36C9785B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2B506-936B-49DE-BC45-083D898E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6E0A-7581-4C89-A94D-82109388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2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00E36F-2799-41F4-B03D-12C01A822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8D3AB-A7D5-4C6B-8E46-A59729E3E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E808E-73FC-4CFC-B1DB-682B0B12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BE400-8C19-43FE-8756-22EB3AC8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4AF9A-6C58-4248-AB73-6F4235ED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2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DB71-607A-432A-B4DC-1F5572DE6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1093C-7A75-4E1F-9B53-FE3468EC4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7E12-3EDF-48D4-8743-97F4C788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58831-EEF0-4993-B011-1AC8AA19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C0FB5-234F-44EB-B6FB-D517C8AB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6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B1D8F-573F-48FD-AC35-055FFCFD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109D9-CB0B-4DE2-8954-501ADD603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32A0E-1E45-4F05-A031-8B50B971E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82E3D-5EFF-4142-9296-9724BB53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E7460-92D5-4674-80AF-EB2DFDC9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7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224C-81DC-4567-8C1A-461BA7F3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B9ECF-00ED-4E1C-8A9A-23182DF8F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6ECF5-B4C7-4C72-9547-3E07E61AD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CDBF51-DEA0-4498-8585-46281B19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C5BBA-0F15-4B17-935B-3FD78EA3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8A0DA-A556-4DCA-A7AD-D05BE30A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0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C673-3C4E-4720-A153-EBAC7A662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E85B6-F852-4299-8D09-76F95F9D3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43AA9-8F8C-4A5F-ABF5-6C10228B0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5BE67-5C83-4C02-8FFD-DAA24BF93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5EBDAE-DC7B-470A-8159-4AD3916F4B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67EC83-2FDB-436D-8319-02C8E1A1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ABF81-C14B-4A59-83AD-0DB345418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59672-8E61-49D8-BDC6-A4452EF5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5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DBA2C-3835-479F-98B7-72BA2F8B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EF58F-FD25-4352-8178-30578CF9E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E7BC9-FCAB-480B-9C0B-2348F1A0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92392-214C-4575-8C8F-A7AC3F3F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7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4BB22-9FFC-41C9-8150-437B6403A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84C0F-F00B-44E5-BB0E-429A2006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957F7-84DF-46E5-85F7-BBE04EAC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0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DF98D-3C9C-481B-97AA-DB160CAEE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5E0A3-AE46-4214-BA0B-B0B9E8FBA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4B7A4-465A-49F6-AE59-FCC8F4668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E668B-7319-4017-AF44-1548E396E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6861-239E-423D-B9D0-22095053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7CB2A-98F7-4C32-B237-3A81952D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5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6F126-D764-4F2E-9A65-A4EAA409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F4C328-5381-4EDF-9741-FDBC2EEB1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12A67-543E-42E8-BA2A-6822C838E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A14EB-7116-492C-B982-1B850F2C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4CCAA-A372-49F2-82AB-4FA31958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AA840-AD4A-40BC-AC3F-D6264F3B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03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6D7B1-220E-452C-9492-F4A3D616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F21AA-5413-4957-A01D-AF66162F3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812ED-6CB0-48D2-A44F-39897F4504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C78B3-7699-4B09-B7CF-7F2CD2EA756C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9651-6994-4A17-97C6-B8A5F0A86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12020-7954-4BD9-A2F5-4BC3C547D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D3B6F-65E9-4CE2-B035-51911B523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ericorman" TargetMode="External"/><Relationship Id="rId2" Type="http://schemas.openxmlformats.org/officeDocument/2006/relationships/hyperlink" Target="mailto:ericor@microsoft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en-us/mem/intune/enrollment/windows-enrollment-methods#:~:text=Intune%20enrollment%20methods%20for%20Windows%20devices%201%20User,Administrator-based%20enrollment%20in%20Intune.%20...%203%20Next%20step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microsoft.com/en-us/azure/active-directory/devices/hybrid-azuread-join-federated-domain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hyperlink" Target="https://aka.ms/ff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0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community.microsoft.com/t5/windows-it-pro-blog/common-policy-configuration-mistakes-for-managing-windows/ba-p/2077328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microsoft.com/en-us/microsoft-365/blog/2019/02/06/the-twins-challenge-office-365-crushes-office-2019/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techcommunity.microsoft.com/t5/intune-customer-success/deploying-microsoft-365-apps-for-mac-with-microsoft-endpoint/ba-p/2243040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cs.microsoft.com/en-us/windows/security/threat-protection/microsoft-defender-atp/mac-updat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microsoft.com/en-us/mem/configmgr/core/clients/manage/cmg/set-up-checklist" TargetMode="External"/><Relationship Id="rId3" Type="http://schemas.openxmlformats.org/officeDocument/2006/relationships/hyperlink" Target="https://docs.microsoft.com/en-us/azure/active-directory/devices/hybrid-azuread-join-managed-domains" TargetMode="External"/><Relationship Id="rId7" Type="http://schemas.openxmlformats.org/officeDocument/2006/relationships/hyperlink" Target="https://www.anoopcnair.com/new-sccm-cmg-setup-guide-ehttp/" TargetMode="External"/><Relationship Id="rId2" Type="http://schemas.openxmlformats.org/officeDocument/2006/relationships/hyperlink" Target="https://docs.microsoft.com/en-us/mem/configmgr/core/servers/manage/current-branch-versions-supporte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microsoft.com/en-us/mem/configmgr/core/clients/manage/cmg/data-flow" TargetMode="External"/><Relationship Id="rId5" Type="http://schemas.openxmlformats.org/officeDocument/2006/relationships/hyperlink" Target="https://msendpointmgr.com/2019/12/28/cloud-management-gateway-deployment-failed-due-to-missing-resource-provider-in-azure-subscription/" TargetMode="External"/><Relationship Id="rId4" Type="http://schemas.openxmlformats.org/officeDocument/2006/relationships/hyperlink" Target="http://eskonr.com/2020/07/how-to-request-a-cert-from-public-provider-for-cloud-management-gateway/" TargetMode="External"/><Relationship Id="rId9" Type="http://schemas.openxmlformats.org/officeDocument/2006/relationships/hyperlink" Target="https://docs.microsoft.com/en-us/mem/configmgr/core/clients/manage/cmg/configure-clients#configure-off-premises-clients-for-cm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techcommunity.microsoft.com/t5/configuration-manager-blog/cloud-attach-your-future-part-ii-quot-the-big-3-quot/ba-p/175066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CF77-AD93-4EE4-B628-97681A2A88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000742"/>
                </a:solidFill>
                <a:effectLst/>
                <a:latin typeface="Gotham"/>
              </a:rPr>
              <a:t>How to manage off campus devices with Intune in our COVID world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FD10B-DD64-48D3-B393-15960BC61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928519"/>
            <a:ext cx="9144000" cy="1655762"/>
          </a:xfrm>
        </p:spPr>
        <p:txBody>
          <a:bodyPr/>
          <a:lstStyle/>
          <a:p>
            <a:pPr algn="l"/>
            <a:r>
              <a:rPr lang="en-US" b="1" dirty="0"/>
              <a:t>Eric Orman - </a:t>
            </a:r>
            <a:r>
              <a:rPr lang="en-US" dirty="0">
                <a:hlinkClick r:id="rId2"/>
              </a:rPr>
              <a:t>ericor@microsoft.com</a:t>
            </a:r>
            <a:endParaRPr lang="en-US" dirty="0"/>
          </a:p>
          <a:p>
            <a:pPr algn="l"/>
            <a:r>
              <a:rPr lang="en-US" dirty="0"/>
              <a:t>Book online meeting with me =  </a:t>
            </a:r>
            <a:r>
              <a:rPr lang="en-US" dirty="0">
                <a:hlinkClick r:id="rId3"/>
              </a:rPr>
              <a:t>https://aka.ms/ericorman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0510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01BB2D-DA43-4342-9A30-069364B40A5C}"/>
              </a:ext>
            </a:extLst>
          </p:cNvPr>
          <p:cNvSpPr/>
          <p:nvPr/>
        </p:nvSpPr>
        <p:spPr>
          <a:xfrm>
            <a:off x="0" y="255903"/>
            <a:ext cx="12192000" cy="77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A6031-1902-4D56-A621-0D6D9A98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7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Windows Enrollment methods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E6C1BA1-511B-4210-87A1-4F4ED4D6BA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143771"/>
              </p:ext>
            </p:extLst>
          </p:nvPr>
        </p:nvGraphicFramePr>
        <p:xfrm>
          <a:off x="100011" y="1063724"/>
          <a:ext cx="11991977" cy="555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5668">
                  <a:extLst>
                    <a:ext uri="{9D8B030D-6E8A-4147-A177-3AD203B41FA5}">
                      <a16:colId xmlns:a16="http://schemas.microsoft.com/office/drawing/2014/main" val="2053590166"/>
                    </a:ext>
                  </a:extLst>
                </a:gridCol>
                <a:gridCol w="1126846">
                  <a:extLst>
                    <a:ext uri="{9D8B030D-6E8A-4147-A177-3AD203B41FA5}">
                      <a16:colId xmlns:a16="http://schemas.microsoft.com/office/drawing/2014/main" val="1409998564"/>
                    </a:ext>
                  </a:extLst>
                </a:gridCol>
                <a:gridCol w="1095756">
                  <a:extLst>
                    <a:ext uri="{9D8B030D-6E8A-4147-A177-3AD203B41FA5}">
                      <a16:colId xmlns:a16="http://schemas.microsoft.com/office/drawing/2014/main" val="161575092"/>
                    </a:ext>
                  </a:extLst>
                </a:gridCol>
                <a:gridCol w="2022933">
                  <a:extLst>
                    <a:ext uri="{9D8B030D-6E8A-4147-A177-3AD203B41FA5}">
                      <a16:colId xmlns:a16="http://schemas.microsoft.com/office/drawing/2014/main" val="2816913396"/>
                    </a:ext>
                  </a:extLst>
                </a:gridCol>
                <a:gridCol w="3504009">
                  <a:extLst>
                    <a:ext uri="{9D8B030D-6E8A-4147-A177-3AD203B41FA5}">
                      <a16:colId xmlns:a16="http://schemas.microsoft.com/office/drawing/2014/main" val="470602079"/>
                    </a:ext>
                  </a:extLst>
                </a:gridCol>
                <a:gridCol w="806765">
                  <a:extLst>
                    <a:ext uri="{9D8B030D-6E8A-4147-A177-3AD203B41FA5}">
                      <a16:colId xmlns:a16="http://schemas.microsoft.com/office/drawing/2014/main" val="3307788141"/>
                    </a:ext>
                  </a:extLst>
                </a:gridCol>
              </a:tblGrid>
              <a:tr h="153489">
                <a:tc>
                  <a:txBody>
                    <a:bodyPr/>
                    <a:lstStyle/>
                    <a:p>
                      <a:r>
                        <a:rPr lang="en-US" sz="1400" dirty="0"/>
                        <a:t>Method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Requires User license?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Enrollment type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Requirements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Azure join type options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932128"/>
                  </a:ext>
                </a:extLst>
              </a:tr>
              <a:tr h="465640">
                <a:tc>
                  <a:txBody>
                    <a:bodyPr/>
                    <a:lstStyle/>
                    <a:p>
                      <a:r>
                        <a:rPr lang="en-US" dirty="0"/>
                        <a:t>GPO via HAADJ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Corporate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Devices are HAADJ</a:t>
                      </a:r>
                    </a:p>
                    <a:p>
                      <a:r>
                        <a:rPr lang="en-US" sz="1200" dirty="0"/>
                        <a:t>Win10 v1709+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Must enabled Hybrid Azure AD join in AD connector to sync on-prem domain joined devices to Azure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HAADJ</a:t>
                      </a:r>
                      <a:br>
                        <a:rPr lang="en-US" sz="1000" dirty="0"/>
                      </a:b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741816"/>
                  </a:ext>
                </a:extLst>
              </a:tr>
              <a:tr h="983381">
                <a:tc>
                  <a:txBody>
                    <a:bodyPr/>
                    <a:lstStyle/>
                    <a:p>
                      <a:r>
                        <a:rPr lang="en-US" dirty="0"/>
                        <a:t>Co-mgmt.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Corporate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Devices are HAADJ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Win10 v1709+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ConfigMgr 2002+ preferred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Requires Configuration Manager (aka SCCM)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HAAD</a:t>
                      </a:r>
                    </a:p>
                    <a:p>
                      <a:r>
                        <a:rPr lang="en-US" sz="1000" dirty="0"/>
                        <a:t>&amp;</a:t>
                      </a:r>
                    </a:p>
                    <a:p>
                      <a:r>
                        <a:rPr lang="en-US" sz="1000" dirty="0"/>
                        <a:t>AADJ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766428"/>
                  </a:ext>
                </a:extLst>
              </a:tr>
              <a:tr h="549721">
                <a:tc>
                  <a:txBody>
                    <a:bodyPr/>
                    <a:lstStyle/>
                    <a:p>
                      <a:r>
                        <a:rPr lang="en-US" dirty="0"/>
                        <a:t>Autopilot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 except SDM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Corporate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Win10 1803+</a:t>
                      </a:r>
                    </a:p>
                    <a:p>
                      <a:r>
                        <a:rPr lang="en-US" sz="1200" dirty="0"/>
                        <a:t>Device is Autopilot registered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Four flavors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200" dirty="0"/>
                        <a:t>User Driven mode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200" dirty="0"/>
                        <a:t>Self Deploying mode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200" dirty="0"/>
                        <a:t>White Glove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en-US" sz="1200" dirty="0"/>
                        <a:t>Existing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endParaRPr lang="en-US" sz="1000" dirty="0"/>
                    </a:p>
                    <a:p>
                      <a:r>
                        <a:rPr lang="en-US" sz="1000" dirty="0"/>
                        <a:t>HAADJ</a:t>
                      </a:r>
                    </a:p>
                    <a:p>
                      <a:r>
                        <a:rPr lang="en-US" sz="1000" dirty="0"/>
                        <a:t>&amp;</a:t>
                      </a:r>
                    </a:p>
                    <a:p>
                      <a:r>
                        <a:rPr lang="en-US" sz="1000" dirty="0"/>
                        <a:t>AADJ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821472"/>
                  </a:ext>
                </a:extLst>
              </a:tr>
              <a:tr h="398816">
                <a:tc>
                  <a:txBody>
                    <a:bodyPr/>
                    <a:lstStyle/>
                    <a:p>
                      <a:r>
                        <a:rPr lang="en-US" dirty="0"/>
                        <a:t>Bulk Enrollment (USB)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Corporate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Used during OOBE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6739839"/>
                  </a:ext>
                </a:extLst>
              </a:tr>
              <a:tr h="398816">
                <a:tc>
                  <a:txBody>
                    <a:bodyPr/>
                    <a:lstStyle/>
                    <a:p>
                      <a:r>
                        <a:rPr lang="en-US" dirty="0"/>
                        <a:t>Add work and school account </a:t>
                      </a:r>
                      <a:r>
                        <a:rPr lang="en-US" sz="1200" dirty="0"/>
                        <a:t>(</a:t>
                      </a:r>
                      <a:r>
                        <a:rPr lang="en-US" sz="1200"/>
                        <a:t>BYOD)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User is local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 with Conditional Access to force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AAD registered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37736"/>
                  </a:ext>
                </a:extLst>
              </a:tr>
              <a:tr h="688367">
                <a:tc>
                  <a:txBody>
                    <a:bodyPr/>
                    <a:lstStyle/>
                    <a:p>
                      <a:r>
                        <a:rPr lang="en-US" dirty="0"/>
                        <a:t>Manual Azure AD join via Settings or commercial OOBE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User is local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  <a:p>
                      <a:r>
                        <a:rPr lang="en-US" sz="1000" dirty="0"/>
                        <a:t>AADJ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411833"/>
                  </a:ext>
                </a:extLst>
              </a:tr>
              <a:tr h="398816">
                <a:tc>
                  <a:txBody>
                    <a:bodyPr/>
                    <a:lstStyle/>
                    <a:p>
                      <a:r>
                        <a:rPr lang="en-US" dirty="0"/>
                        <a:t>MDM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User is local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AAD registered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876460"/>
                  </a:ext>
                </a:extLst>
              </a:tr>
              <a:tr h="398816">
                <a:tc>
                  <a:txBody>
                    <a:bodyPr/>
                    <a:lstStyle/>
                    <a:p>
                      <a:r>
                        <a:rPr lang="en-US" dirty="0"/>
                        <a:t>Company Portal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User is local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AAD registered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5317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EE5912-7278-4E05-8575-5EFDC90084C8}"/>
              </a:ext>
            </a:extLst>
          </p:cNvPr>
          <p:cNvSpPr txBox="1"/>
          <p:nvPr/>
        </p:nvSpPr>
        <p:spPr>
          <a:xfrm>
            <a:off x="0" y="6838929"/>
            <a:ext cx="119253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2"/>
              </a:rPr>
              <a:t>https://docs.microsoft.com/</a:t>
            </a:r>
            <a:r>
              <a:rPr lang="en-US" sz="1050" dirty="0" err="1">
                <a:hlinkClick r:id="rId2"/>
              </a:rPr>
              <a:t>en</a:t>
            </a:r>
            <a:r>
              <a:rPr lang="en-US" sz="1050" dirty="0">
                <a:hlinkClick r:id="rId2"/>
              </a:rPr>
              <a:t>-us/mem/</a:t>
            </a:r>
            <a:r>
              <a:rPr lang="en-US" sz="1050" dirty="0" err="1">
                <a:hlinkClick r:id="rId2"/>
              </a:rPr>
              <a:t>intune</a:t>
            </a:r>
            <a:r>
              <a:rPr lang="en-US" sz="1050" dirty="0">
                <a:hlinkClick r:id="rId2"/>
              </a:rPr>
              <a:t>/enrollment/windows-enrollment-methods#:~:text=Intune%20enrollment%20methods%20for%20Windows%20devices%201%20User,Administrator-based%20enrollment%20in%20Intune.%20...%203%20Next%20steps</a:t>
            </a:r>
            <a:endParaRPr lang="en-US" sz="105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817820-2809-49B4-851A-E729075C4DD6}"/>
              </a:ext>
            </a:extLst>
          </p:cNvPr>
          <p:cNvCxnSpPr>
            <a:cxnSpLocks/>
          </p:cNvCxnSpPr>
          <p:nvPr/>
        </p:nvCxnSpPr>
        <p:spPr>
          <a:xfrm>
            <a:off x="0" y="4751401"/>
            <a:ext cx="1219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15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1A9EE1-CAB8-4A3C-B1AD-AF037FDF8A30}"/>
              </a:ext>
            </a:extLst>
          </p:cNvPr>
          <p:cNvSpPr/>
          <p:nvPr/>
        </p:nvSpPr>
        <p:spPr>
          <a:xfrm>
            <a:off x="0" y="1288018"/>
            <a:ext cx="12301538" cy="34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C857B-6915-4700-B925-41D59F98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How to retire KMS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D5F9D-6704-4E21-AE91-0970DCF7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43" y="1307068"/>
            <a:ext cx="10515600" cy="55324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Retire KMS and migrate to using your M365 A3 license for activation services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Windows = “Windows Subscription Activation” for Windows activation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dirty="0"/>
              <a:t>Office = M365 apps (Office 365) 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Windows Subscription Activation</a:t>
            </a:r>
          </a:p>
          <a:p>
            <a:pPr lvl="1"/>
            <a:r>
              <a:rPr lang="en-US" sz="2000" dirty="0"/>
              <a:t>Requires devices to be either HAADJ or AADJ</a:t>
            </a:r>
          </a:p>
          <a:p>
            <a:pPr lvl="1"/>
            <a:r>
              <a:rPr lang="en-US" sz="2000" dirty="0"/>
              <a:t>Both activates and performs edition upgrade, uses embedded key</a:t>
            </a:r>
          </a:p>
          <a:p>
            <a:pPr lvl="1"/>
            <a:r>
              <a:rPr lang="en-US" sz="2000" dirty="0"/>
              <a:t>Just need to assign Win10 enterprise license to user</a:t>
            </a:r>
          </a:p>
          <a:p>
            <a:pPr lvl="1"/>
            <a:r>
              <a:rPr lang="en-US" sz="2000" dirty="0"/>
              <a:t>Tip - Ensure to use proper media to avoid activation failures</a:t>
            </a:r>
          </a:p>
          <a:p>
            <a:pPr lvl="1"/>
            <a:r>
              <a:rPr lang="en-US" sz="2000" dirty="0"/>
              <a:t>How to switch existing device activated via KMS to WSA using script</a:t>
            </a:r>
          </a:p>
          <a:p>
            <a:pPr lvl="1"/>
            <a:r>
              <a:rPr lang="en-US" sz="2000" dirty="0"/>
              <a:t>Requires embedded key in BIOS, if not then have to use KMS or MAK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Office (M365 apps)</a:t>
            </a:r>
          </a:p>
          <a:p>
            <a:pPr lvl="1"/>
            <a:r>
              <a:rPr lang="en-US" sz="2000" dirty="0"/>
              <a:t>Just need to assign M365 Apps that is included in M365 A3</a:t>
            </a:r>
          </a:p>
          <a:p>
            <a:pPr lvl="1"/>
            <a:r>
              <a:rPr lang="en-US" sz="2000" dirty="0"/>
              <a:t>User, SCA, or Devices based licensing activation for Windows, only User based for available for Mac</a:t>
            </a:r>
          </a:p>
          <a:p>
            <a:endParaRPr lang="en-US" dirty="0"/>
          </a:p>
        </p:txBody>
      </p:sp>
      <p:pic>
        <p:nvPicPr>
          <p:cNvPr id="1026" name="Picture 2" descr="Image result for windows icon">
            <a:extLst>
              <a:ext uri="{FF2B5EF4-FFF2-40B4-BE49-F238E27FC236}">
                <a16:creationId xmlns:a16="http://schemas.microsoft.com/office/drawing/2014/main" id="{D727C803-BB8E-4265-97FB-26C78CA8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4" y="3155672"/>
            <a:ext cx="519517" cy="5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office icon">
            <a:extLst>
              <a:ext uri="{FF2B5EF4-FFF2-40B4-BE49-F238E27FC236}">
                <a16:creationId xmlns:a16="http://schemas.microsoft.com/office/drawing/2014/main" id="{77A98FBF-7914-4B4E-ABBD-0550B3E81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3" y="5743575"/>
            <a:ext cx="642938" cy="68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382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C9DD2E-0B6C-42EC-9E50-1FFF987D0C30}"/>
              </a:ext>
            </a:extLst>
          </p:cNvPr>
          <p:cNvSpPr/>
          <p:nvPr/>
        </p:nvSpPr>
        <p:spPr>
          <a:xfrm>
            <a:off x="0" y="1940959"/>
            <a:ext cx="12192000" cy="304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31D1E-B927-4E83-8E06-CA2398E87429}"/>
              </a:ext>
            </a:extLst>
          </p:cNvPr>
          <p:cNvSpPr/>
          <p:nvPr/>
        </p:nvSpPr>
        <p:spPr>
          <a:xfrm>
            <a:off x="0" y="3724038"/>
            <a:ext cx="12192000" cy="304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23FD9-6AFA-4BE8-899D-60B44A57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Hybrid Azure AD join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7A250-AB48-43EB-80F0-A23E4994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" y="1226503"/>
            <a:ext cx="11727180" cy="560466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800" b="1" dirty="0"/>
              <a:t>Benefits: both users and IT benefit from having devices that are HAADJ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4400" b="1" dirty="0"/>
              <a:t>Users:</a:t>
            </a:r>
          </a:p>
          <a:p>
            <a:pPr marL="0" indent="0">
              <a:buNone/>
            </a:pPr>
            <a:r>
              <a:rPr lang="en-US" sz="3300" dirty="0"/>
              <a:t>SSO for end users for all Azure AD authentication prompts on Active Directory domain join PC’s</a:t>
            </a:r>
          </a:p>
          <a:p>
            <a:pPr lvl="2"/>
            <a:r>
              <a:rPr lang="en-US" sz="2500" dirty="0"/>
              <a:t>OneDrive auto login and Known Folder Redirection</a:t>
            </a:r>
          </a:p>
          <a:p>
            <a:pPr lvl="2"/>
            <a:r>
              <a:rPr lang="en-US" sz="2500" dirty="0"/>
              <a:t>Office 365 activation and auto </a:t>
            </a:r>
            <a:r>
              <a:rPr lang="en-US" sz="2500" dirty="0" err="1"/>
              <a:t>signin</a:t>
            </a:r>
            <a:r>
              <a:rPr lang="en-US" sz="2500" dirty="0"/>
              <a:t> when using M365 apps. </a:t>
            </a:r>
          </a:p>
          <a:p>
            <a:pPr lvl="2"/>
            <a:r>
              <a:rPr lang="en-US" sz="2500" dirty="0"/>
              <a:t>Store for Business </a:t>
            </a:r>
          </a:p>
          <a:p>
            <a:pPr marL="0" indent="0">
              <a:buNone/>
            </a:pPr>
            <a:endParaRPr lang="en-US" sz="3300" dirty="0"/>
          </a:p>
          <a:p>
            <a:pPr marL="0" indent="0">
              <a:buNone/>
            </a:pPr>
            <a:r>
              <a:rPr lang="en-US" sz="4400" b="1" dirty="0"/>
              <a:t>IT: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Reduce infrastructure</a:t>
            </a:r>
          </a:p>
          <a:p>
            <a:pPr lvl="1"/>
            <a:r>
              <a:rPr lang="en-US" sz="2900" dirty="0"/>
              <a:t>Remove Windows KMS, use Windows Subscription Activation, both edition and activation by assigning M365 A3 license</a:t>
            </a:r>
          </a:p>
          <a:p>
            <a:pPr lvl="1"/>
            <a:r>
              <a:rPr lang="en-US" sz="2900" dirty="0"/>
              <a:t>Remove Office KMS by moving to M365 apps. </a:t>
            </a:r>
          </a:p>
          <a:p>
            <a:pPr lvl="1"/>
            <a:r>
              <a:rPr lang="en-US" sz="2900" dirty="0"/>
              <a:t>Device based activation for M365 apps. </a:t>
            </a:r>
          </a:p>
          <a:p>
            <a:pPr marL="457200" lvl="1" indent="0">
              <a:buNone/>
            </a:pPr>
            <a:endParaRPr lang="en-US" sz="2500" dirty="0"/>
          </a:p>
          <a:p>
            <a:pPr marL="514350" indent="-514350">
              <a:buFont typeface="+mj-lt"/>
              <a:buAutoNum type="arabicPeriod"/>
            </a:pPr>
            <a:r>
              <a:rPr lang="en-US" sz="3300" dirty="0"/>
              <a:t>Management benefit</a:t>
            </a:r>
          </a:p>
          <a:p>
            <a:pPr lvl="2"/>
            <a:r>
              <a:rPr lang="en-US" sz="2500" dirty="0"/>
              <a:t>Intune enrollment via GPO, silent no end user interaction needed</a:t>
            </a:r>
          </a:p>
          <a:p>
            <a:pPr lvl="2"/>
            <a:r>
              <a:rPr lang="en-US" sz="2500" dirty="0"/>
              <a:t>CMG client certs </a:t>
            </a:r>
          </a:p>
          <a:p>
            <a:pPr lvl="2"/>
            <a:r>
              <a:rPr lang="en-US" sz="2500" dirty="0"/>
              <a:t>Auto login for OneDrive (and M365 apps)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98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EC6EF40D-425E-4076-9C3F-39C5E846EDE7}"/>
              </a:ext>
            </a:extLst>
          </p:cNvPr>
          <p:cNvSpPr/>
          <p:nvPr/>
        </p:nvSpPr>
        <p:spPr>
          <a:xfrm>
            <a:off x="1112042" y="5321137"/>
            <a:ext cx="11079958" cy="105918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51D5A5-266E-4DDE-AEB4-496A6CB620F2}"/>
              </a:ext>
            </a:extLst>
          </p:cNvPr>
          <p:cNvSpPr/>
          <p:nvPr/>
        </p:nvSpPr>
        <p:spPr>
          <a:xfrm>
            <a:off x="1604010" y="4106938"/>
            <a:ext cx="10587990" cy="1059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FA5498-3EFF-4B02-899E-56D7B8D22CEC}"/>
              </a:ext>
            </a:extLst>
          </p:cNvPr>
          <p:cNvSpPr/>
          <p:nvPr/>
        </p:nvSpPr>
        <p:spPr>
          <a:xfrm>
            <a:off x="1240297" y="2902977"/>
            <a:ext cx="11060430" cy="10591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952790-751B-469A-94FD-D2AA119F91CE}"/>
              </a:ext>
            </a:extLst>
          </p:cNvPr>
          <p:cNvSpPr/>
          <p:nvPr/>
        </p:nvSpPr>
        <p:spPr>
          <a:xfrm>
            <a:off x="2758440" y="1691397"/>
            <a:ext cx="9433560" cy="10591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3F9102-9357-485B-A3E8-EBFE9169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3"/>
            <a:ext cx="10515600" cy="1325563"/>
          </a:xfrm>
        </p:spPr>
        <p:txBody>
          <a:bodyPr/>
          <a:lstStyle/>
          <a:p>
            <a:r>
              <a:rPr lang="en-US" dirty="0"/>
              <a:t>Windows Enrollment workflow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A26933-24F5-46BE-8003-F865A5FB1E87}"/>
              </a:ext>
            </a:extLst>
          </p:cNvPr>
          <p:cNvSpPr/>
          <p:nvPr/>
        </p:nvSpPr>
        <p:spPr>
          <a:xfrm>
            <a:off x="979170" y="1691397"/>
            <a:ext cx="2308860" cy="10591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Device connected to Azure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C0A2CB-6379-4890-96DC-975630296D3C}"/>
              </a:ext>
            </a:extLst>
          </p:cNvPr>
          <p:cNvSpPr/>
          <p:nvPr/>
        </p:nvSpPr>
        <p:spPr>
          <a:xfrm>
            <a:off x="979170" y="2902977"/>
            <a:ext cx="2308860" cy="10591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Automatic Enrollment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E90A6-6A67-45E0-B3E8-11C052BB167E}"/>
              </a:ext>
            </a:extLst>
          </p:cNvPr>
          <p:cNvSpPr/>
          <p:nvPr/>
        </p:nvSpPr>
        <p:spPr>
          <a:xfrm>
            <a:off x="979170" y="4106938"/>
            <a:ext cx="2308860" cy="10591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Intune Licensing check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887501-4DD4-4719-976D-090E8F513C87}"/>
              </a:ext>
            </a:extLst>
          </p:cNvPr>
          <p:cNvSpPr/>
          <p:nvPr/>
        </p:nvSpPr>
        <p:spPr>
          <a:xfrm>
            <a:off x="979170" y="5310899"/>
            <a:ext cx="2308860" cy="105918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Intune Enrollment Restrictions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039DAF-43B3-439F-8977-713E5639B181}"/>
              </a:ext>
            </a:extLst>
          </p:cNvPr>
          <p:cNvSpPr txBox="1"/>
          <p:nvPr/>
        </p:nvSpPr>
        <p:spPr>
          <a:xfrm>
            <a:off x="3432810" y="1755083"/>
            <a:ext cx="2569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Device is connected either;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Azure AD registered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Azure Domain joined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Hybrid Azure domain joined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8EA1F-1288-4E75-B256-F82AD6CC2844}"/>
              </a:ext>
            </a:extLst>
          </p:cNvPr>
          <p:cNvSpPr txBox="1"/>
          <p:nvPr/>
        </p:nvSpPr>
        <p:spPr>
          <a:xfrm>
            <a:off x="3455048" y="3127070"/>
            <a:ext cx="6491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Azure AD setting</a:t>
            </a:r>
          </a:p>
          <a:p>
            <a:r>
              <a:rPr lang="en-US" sz="1400" dirty="0"/>
              <a:t>When enabled, will automatically enroll devices that get connected to Azure in step #1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7D54FD-67F6-42AF-BB12-D414DFECD8F0}"/>
              </a:ext>
            </a:extLst>
          </p:cNvPr>
          <p:cNvSpPr txBox="1"/>
          <p:nvPr/>
        </p:nvSpPr>
        <p:spPr>
          <a:xfrm>
            <a:off x="3455048" y="4267196"/>
            <a:ext cx="41826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Does the user have Intune license assigned?  </a:t>
            </a:r>
          </a:p>
          <a:p>
            <a:r>
              <a:rPr lang="en-US" sz="1400" dirty="0"/>
              <a:t>If yes, then proceed to Intune enrollment restrictions</a:t>
            </a:r>
          </a:p>
          <a:p>
            <a:r>
              <a:rPr lang="en-US" sz="1400" dirty="0"/>
              <a:t>If no, fail enrollment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D82557-4C42-49D1-B82F-7314BA715CB0}"/>
              </a:ext>
            </a:extLst>
          </p:cNvPr>
          <p:cNvSpPr txBox="1"/>
          <p:nvPr/>
        </p:nvSpPr>
        <p:spPr>
          <a:xfrm>
            <a:off x="266865" y="1867043"/>
            <a:ext cx="27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348C2F-A5AC-4E0D-B3A3-EC0BCE058B76}"/>
              </a:ext>
            </a:extLst>
          </p:cNvPr>
          <p:cNvSpPr txBox="1"/>
          <p:nvPr/>
        </p:nvSpPr>
        <p:spPr>
          <a:xfrm>
            <a:off x="286611" y="3078623"/>
            <a:ext cx="27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01E2F9-1AFD-4576-AB99-610EC697194D}"/>
              </a:ext>
            </a:extLst>
          </p:cNvPr>
          <p:cNvSpPr txBox="1"/>
          <p:nvPr/>
        </p:nvSpPr>
        <p:spPr>
          <a:xfrm>
            <a:off x="294231" y="4238887"/>
            <a:ext cx="27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8A34EB-70DC-42C5-8B39-642C9DC10ED3}"/>
              </a:ext>
            </a:extLst>
          </p:cNvPr>
          <p:cNvSpPr txBox="1"/>
          <p:nvPr/>
        </p:nvSpPr>
        <p:spPr>
          <a:xfrm>
            <a:off x="317091" y="5435229"/>
            <a:ext cx="27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455EB5-A183-4CC2-BDEF-CDAB62E36907}"/>
              </a:ext>
            </a:extLst>
          </p:cNvPr>
          <p:cNvSpPr txBox="1"/>
          <p:nvPr/>
        </p:nvSpPr>
        <p:spPr>
          <a:xfrm>
            <a:off x="172182" y="1105195"/>
            <a:ext cx="439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 are four steps to Windows Enrollment: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5A14232-4FF8-40CA-ABCA-B1FB2C6F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4" y="5248943"/>
            <a:ext cx="4810125" cy="160637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734DFC5-A062-4A59-83A2-9B1D8547E6BC}"/>
              </a:ext>
            </a:extLst>
          </p:cNvPr>
          <p:cNvSpPr txBox="1"/>
          <p:nvPr/>
        </p:nvSpPr>
        <p:spPr>
          <a:xfrm>
            <a:off x="3467443" y="5350094"/>
            <a:ext cx="219598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Allow enrollment based 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Device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Personally owned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762300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4699-D0A5-4849-B9C8-2169190A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flavors of Autopilot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D5ECF3F-3907-4E37-B5EE-AC2DC9602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720731"/>
              </p:ext>
            </p:extLst>
          </p:nvPr>
        </p:nvGraphicFramePr>
        <p:xfrm>
          <a:off x="462280" y="1690688"/>
          <a:ext cx="11150601" cy="4029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260">
                  <a:extLst>
                    <a:ext uri="{9D8B030D-6E8A-4147-A177-3AD203B41FA5}">
                      <a16:colId xmlns:a16="http://schemas.microsoft.com/office/drawing/2014/main" val="188259916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077648931"/>
                    </a:ext>
                  </a:extLst>
                </a:gridCol>
                <a:gridCol w="2301240">
                  <a:extLst>
                    <a:ext uri="{9D8B030D-6E8A-4147-A177-3AD203B41FA5}">
                      <a16:colId xmlns:a16="http://schemas.microsoft.com/office/drawing/2014/main" val="2949143778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2608966128"/>
                    </a:ext>
                  </a:extLst>
                </a:gridCol>
                <a:gridCol w="2636521">
                  <a:extLst>
                    <a:ext uri="{9D8B030D-6E8A-4147-A177-3AD203B41FA5}">
                      <a16:colId xmlns:a16="http://schemas.microsoft.com/office/drawing/2014/main" val="771963624"/>
                    </a:ext>
                  </a:extLst>
                </a:gridCol>
              </a:tblGrid>
              <a:tr h="793432">
                <a:tc>
                  <a:txBody>
                    <a:bodyPr/>
                    <a:lstStyle/>
                    <a:p>
                      <a:r>
                        <a:rPr lang="en-US" dirty="0"/>
                        <a:t>Flavor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Supports</a:t>
                      </a:r>
                    </a:p>
                    <a:p>
                      <a:r>
                        <a:rPr lang="en-US" dirty="0"/>
                        <a:t> Azure AD join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Supports </a:t>
                      </a:r>
                    </a:p>
                    <a:p>
                      <a:r>
                        <a:rPr lang="en-US" dirty="0"/>
                        <a:t>On-prem domain join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Supports</a:t>
                      </a:r>
                    </a:p>
                    <a:p>
                      <a:r>
                        <a:rPr lang="en-US" dirty="0"/>
                        <a:t>Bring your own VPN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318016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dirty="0"/>
                        <a:t>User Driven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997068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dirty="0"/>
                        <a:t>Self deploying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Requires TPM 2.0</a:t>
                      </a:r>
                    </a:p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816340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dirty="0" err="1"/>
                        <a:t>WhiteGlove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Requires TPM 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0270320"/>
                  </a:ext>
                </a:extLst>
              </a:tr>
              <a:tr h="682337">
                <a:tc>
                  <a:txBody>
                    <a:bodyPr/>
                    <a:lstStyle/>
                    <a:p>
                      <a:r>
                        <a:rPr lang="en-US" dirty="0"/>
                        <a:t>Existing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Include json file in build process</a:t>
                      </a:r>
                    </a:p>
                    <a:p>
                      <a:r>
                        <a:rPr lang="en-US" dirty="0"/>
                        <a:t>Only UDM deployments, no </a:t>
                      </a:r>
                      <a:r>
                        <a:rPr lang="en-US" dirty="0" err="1"/>
                        <a:t>Whiteglove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141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143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69AEFC-5F32-41D2-90C1-039DB97C6092}"/>
              </a:ext>
            </a:extLst>
          </p:cNvPr>
          <p:cNvSpPr/>
          <p:nvPr/>
        </p:nvSpPr>
        <p:spPr>
          <a:xfrm>
            <a:off x="0" y="580972"/>
            <a:ext cx="12192000" cy="77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547F8-FDC3-4FD9-B903-48346DEA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B8C7F-AC72-4DA6-AD77-21CB296DF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825625"/>
            <a:ext cx="11811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Devices can be connected to Azure in three different ways;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b="1" dirty="0"/>
              <a:t>Azure Domain Joined (AADJ) </a:t>
            </a:r>
            <a:r>
              <a:rPr lang="en-US" sz="2000" dirty="0"/>
              <a:t>– directly domain joined to Azure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b="1" dirty="0"/>
              <a:t>Hybrid Azure Domain Joined (HAADJ) </a:t>
            </a:r>
            <a:r>
              <a:rPr lang="en-US" sz="2000" dirty="0"/>
              <a:t>– domain joined on-prem AD and sync’d to Azure, ownership remains on-prem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000" b="1" dirty="0"/>
              <a:t>AD registered (WPJ) </a:t>
            </a:r>
            <a:r>
              <a:rPr lang="en-US" sz="2000" dirty="0"/>
              <a:t>– SSO connection only</a:t>
            </a:r>
          </a:p>
          <a:p>
            <a:pPr marL="971550" lvl="1" indent="-514350">
              <a:buFont typeface="+mj-lt"/>
              <a:buAutoNum type="arabicPeriod"/>
            </a:pPr>
            <a:endParaRPr lang="en-US" sz="2000" dirty="0"/>
          </a:p>
          <a:p>
            <a:pPr marL="971550" lvl="1" indent="-51435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dirty="0"/>
              <a:t>Pro/Con’s of AADJ vs HAADJ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to enable HAADJ - </a:t>
            </a:r>
            <a:r>
              <a:rPr lang="en-US" sz="1400" dirty="0">
                <a:hlinkClick r:id="rId2"/>
              </a:rPr>
              <a:t>https://docs.microsoft.com/en-us/azure/active-directory/devices/hybrid-azuread-join-federated-domains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0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12624-855F-4F6A-B856-74B008D4E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92" y="0"/>
            <a:ext cx="965118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2DDC9F-B988-45B6-B867-D9F171E2BBEC}"/>
              </a:ext>
            </a:extLst>
          </p:cNvPr>
          <p:cNvSpPr/>
          <p:nvPr/>
        </p:nvSpPr>
        <p:spPr>
          <a:xfrm>
            <a:off x="2658265" y="1981319"/>
            <a:ext cx="1373408" cy="1318833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280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C8CF-969B-4B7E-8B8E-982F8120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USB method:  FFU + Bulk enrollment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C60D7-EB12-4776-9A1B-6D7EA1D63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1253331"/>
            <a:ext cx="10515600" cy="4351338"/>
          </a:xfrm>
        </p:spPr>
        <p:txBody>
          <a:bodyPr/>
          <a:lstStyle/>
          <a:p>
            <a:r>
              <a:rPr lang="en-US" dirty="0"/>
              <a:t>Using USB;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Add FFU image to install fresh image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Add Provisioning Package (</a:t>
            </a:r>
            <a:r>
              <a:rPr lang="en-US" dirty="0" err="1"/>
              <a:t>ppkg</a:t>
            </a:r>
            <a:r>
              <a:rPr lang="en-US" dirty="0"/>
              <a:t>) using Windows Configuration Designer to enroll into Intune.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sz="2000" dirty="0"/>
              <a:t>USB can be dual purpose, it can both image device and or if device is at OOBE it will bulk enroll device into Intune using the provisioning package. </a:t>
            </a:r>
          </a:p>
          <a:p>
            <a:r>
              <a:rPr lang="en-US" sz="2000" dirty="0"/>
              <a:t>Watch video how to create provisioning package: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61499-8544-4DBF-AA54-F44BDA198091}"/>
              </a:ext>
            </a:extLst>
          </p:cNvPr>
          <p:cNvSpPr txBox="1"/>
          <p:nvPr/>
        </p:nvSpPr>
        <p:spPr>
          <a:xfrm>
            <a:off x="6976533" y="6488668"/>
            <a:ext cx="531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FFU file share = </a:t>
            </a:r>
            <a:r>
              <a:rPr lang="en-US" dirty="0">
                <a:hlinkClick r:id="rId4"/>
              </a:rPr>
              <a:t>https://aka.ms/ffu</a:t>
            </a:r>
            <a:r>
              <a:rPr lang="en-US" dirty="0"/>
              <a:t> and password = </a:t>
            </a:r>
            <a:r>
              <a:rPr lang="en-US" b="1" dirty="0" err="1"/>
              <a:t>ffu</a:t>
            </a:r>
            <a:r>
              <a:rPr lang="en-US" b="1" dirty="0"/>
              <a:t>!</a:t>
            </a:r>
          </a:p>
        </p:txBody>
      </p:sp>
      <p:pic>
        <p:nvPicPr>
          <p:cNvPr id="5" name="How to create a WCD provisioning package">
            <a:hlinkClick r:id="" action="ppaction://media"/>
            <a:extLst>
              <a:ext uri="{FF2B5EF4-FFF2-40B4-BE49-F238E27FC236}">
                <a16:creationId xmlns:a16="http://schemas.microsoft.com/office/drawing/2014/main" id="{19F5D702-5D9F-491F-83FF-10178A061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958" y="4310870"/>
            <a:ext cx="3735420" cy="21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9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55096A5D-42FA-4A91-86FF-0FF740B64E38}"/>
              </a:ext>
            </a:extLst>
          </p:cNvPr>
          <p:cNvSpPr/>
          <p:nvPr/>
        </p:nvSpPr>
        <p:spPr>
          <a:xfrm>
            <a:off x="2402526" y="1588670"/>
            <a:ext cx="1523732" cy="107371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AAD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81C759A-913E-43FC-8633-097F48AE2F68}"/>
              </a:ext>
            </a:extLst>
          </p:cNvPr>
          <p:cNvSpPr/>
          <p:nvPr/>
        </p:nvSpPr>
        <p:spPr>
          <a:xfrm>
            <a:off x="5502682" y="1215366"/>
            <a:ext cx="3472469" cy="1176586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077376-BE4F-4A44-971C-08D0580666F0}"/>
              </a:ext>
            </a:extLst>
          </p:cNvPr>
          <p:cNvCxnSpPr>
            <a:cxnSpLocks/>
          </p:cNvCxnSpPr>
          <p:nvPr/>
        </p:nvCxnSpPr>
        <p:spPr>
          <a:xfrm flipH="1" flipV="1">
            <a:off x="3676553" y="2563747"/>
            <a:ext cx="2292715" cy="234972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9C4449-F428-41E3-BC0E-E31E318F30E9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6070421" y="2342014"/>
            <a:ext cx="25579" cy="25761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B1C11C-01E6-48F5-9DA3-F19B15FDB199}"/>
              </a:ext>
            </a:extLst>
          </p:cNvPr>
          <p:cNvSpPr txBox="1"/>
          <p:nvPr/>
        </p:nvSpPr>
        <p:spPr>
          <a:xfrm>
            <a:off x="4397651" y="2829791"/>
            <a:ext cx="1029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Azure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 join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AC99A3-5AF0-414F-BA61-57FE33F9EDD2}"/>
              </a:ext>
            </a:extLst>
          </p:cNvPr>
          <p:cNvCxnSpPr>
            <a:cxnSpLocks/>
          </p:cNvCxnSpPr>
          <p:nvPr/>
        </p:nvCxnSpPr>
        <p:spPr>
          <a:xfrm flipH="1" flipV="1">
            <a:off x="7842870" y="2342014"/>
            <a:ext cx="25338" cy="258377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23C0FA9-B997-4107-8507-8A56BDC7536B}"/>
              </a:ext>
            </a:extLst>
          </p:cNvPr>
          <p:cNvSpPr txBox="1"/>
          <p:nvPr/>
        </p:nvSpPr>
        <p:spPr>
          <a:xfrm>
            <a:off x="6768233" y="3168713"/>
            <a:ext cx="1241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sends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targeted apps and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C95AE-89DA-4366-8137-9FA824409B2F}"/>
              </a:ext>
            </a:extLst>
          </p:cNvPr>
          <p:cNvSpPr txBox="1"/>
          <p:nvPr/>
        </p:nvSpPr>
        <p:spPr>
          <a:xfrm>
            <a:off x="5206905" y="1479107"/>
            <a:ext cx="1778189" cy="862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37">
            <a:extLst>
              <a:ext uri="{FF2B5EF4-FFF2-40B4-BE49-F238E27FC236}">
                <a16:creationId xmlns:a16="http://schemas.microsoft.com/office/drawing/2014/main" id="{F36BB327-579B-4461-8B8B-DB0E7F3C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386"/>
            <a:ext cx="10864933" cy="430887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Autopilot workflow – </a:t>
            </a:r>
            <a:r>
              <a:rPr lang="en-GB" sz="2800" b="1" u="sng" dirty="0">
                <a:solidFill>
                  <a:schemeClr val="tx2"/>
                </a:solidFill>
              </a:rPr>
              <a:t>User</a:t>
            </a:r>
            <a:r>
              <a:rPr lang="en-GB" sz="2800" dirty="0">
                <a:solidFill>
                  <a:schemeClr val="tx2"/>
                </a:solidFill>
              </a:rPr>
              <a:t> Driven Mode (UDM) with </a:t>
            </a:r>
            <a:r>
              <a:rPr lang="en-GB" sz="2800" dirty="0" err="1">
                <a:solidFill>
                  <a:schemeClr val="tx2"/>
                </a:solidFill>
              </a:rPr>
              <a:t>Enrollment</a:t>
            </a:r>
            <a:r>
              <a:rPr lang="en-GB" sz="2800" dirty="0">
                <a:solidFill>
                  <a:schemeClr val="tx2"/>
                </a:solidFill>
              </a:rPr>
              <a:t> Status Page (ESP)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E9C32952-B739-49D1-8A00-FF9D0F515BD0}"/>
              </a:ext>
            </a:extLst>
          </p:cNvPr>
          <p:cNvSpPr/>
          <p:nvPr/>
        </p:nvSpPr>
        <p:spPr>
          <a:xfrm>
            <a:off x="1409971" y="3269193"/>
            <a:ext cx="1467617" cy="100214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Autopilot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alibri" panose="020F0502020204030204"/>
              </a:rPr>
              <a:t>(AP)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1824E9-F03D-4E4B-8427-BD61B41697B8}"/>
              </a:ext>
            </a:extLst>
          </p:cNvPr>
          <p:cNvCxnSpPr>
            <a:cxnSpLocks/>
          </p:cNvCxnSpPr>
          <p:nvPr/>
        </p:nvCxnSpPr>
        <p:spPr>
          <a:xfrm>
            <a:off x="555079" y="2205693"/>
            <a:ext cx="974637" cy="13324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9750E4FF-FD5F-410F-BC30-A40AFF7B29EE}"/>
              </a:ext>
            </a:extLst>
          </p:cNvPr>
          <p:cNvSpPr/>
          <p:nvPr/>
        </p:nvSpPr>
        <p:spPr>
          <a:xfrm>
            <a:off x="3209780" y="4955418"/>
            <a:ext cx="809428" cy="61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Autopilot profile download</a:t>
            </a:r>
          </a:p>
        </p:txBody>
      </p:sp>
      <p:pic>
        <p:nvPicPr>
          <p:cNvPr id="92" name="Picture 2" descr="Image result for windows 10 desktop">
            <a:extLst>
              <a:ext uri="{FF2B5EF4-FFF2-40B4-BE49-F238E27FC236}">
                <a16:creationId xmlns:a16="http://schemas.microsoft.com/office/drawing/2014/main" id="{716D1DBA-C8E4-4419-8B1A-4A9C4044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875" b="10789"/>
          <a:stretch/>
        </p:blipFill>
        <p:spPr bwMode="auto">
          <a:xfrm>
            <a:off x="11132445" y="5093680"/>
            <a:ext cx="1059555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Arrow: Right 92">
            <a:extLst>
              <a:ext uri="{FF2B5EF4-FFF2-40B4-BE49-F238E27FC236}">
                <a16:creationId xmlns:a16="http://schemas.microsoft.com/office/drawing/2014/main" id="{7EB94362-7FE4-457F-B573-9171C5720DA5}"/>
              </a:ext>
            </a:extLst>
          </p:cNvPr>
          <p:cNvSpPr/>
          <p:nvPr/>
        </p:nvSpPr>
        <p:spPr>
          <a:xfrm>
            <a:off x="261133" y="6298198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94" name="AutoShape 2" descr="Image result for windows 10 getting ready">
            <a:extLst>
              <a:ext uri="{FF2B5EF4-FFF2-40B4-BE49-F238E27FC236}">
                <a16:creationId xmlns:a16="http://schemas.microsoft.com/office/drawing/2014/main" id="{51A086B0-5D73-48D5-81A3-44B627E8F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95335" y="66536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D938523-1650-4706-9484-ED77960E1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2"/>
          <a:stretch/>
        </p:blipFill>
        <p:spPr>
          <a:xfrm>
            <a:off x="8491853" y="4940740"/>
            <a:ext cx="1020491" cy="60623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16C5279-B7CA-4F71-990E-536098F00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42"/>
          <a:stretch/>
        </p:blipFill>
        <p:spPr>
          <a:xfrm>
            <a:off x="8556250" y="5250763"/>
            <a:ext cx="1001631" cy="47488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1E853BD-7C53-44A4-B15E-39F1A64C5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37" t="25021" r="28622" b="26552"/>
          <a:stretch/>
        </p:blipFill>
        <p:spPr>
          <a:xfrm>
            <a:off x="8683769" y="5463901"/>
            <a:ext cx="940939" cy="47488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ECE86F4-006A-4F62-BF1E-C2EB2B7737F4}"/>
              </a:ext>
            </a:extLst>
          </p:cNvPr>
          <p:cNvSpPr txBox="1"/>
          <p:nvPr/>
        </p:nvSpPr>
        <p:spPr>
          <a:xfrm>
            <a:off x="11221593" y="5926776"/>
            <a:ext cx="1009828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Desktop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3E059824-0EAF-4F0E-A5A1-0C21764B6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202" y="4955417"/>
            <a:ext cx="1392690" cy="72419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E6630B6-DFCF-47A5-BC3F-3DC5891B7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197" y="5133165"/>
            <a:ext cx="1324061" cy="827255"/>
          </a:xfrm>
          <a:prstGeom prst="rect">
            <a:avLst/>
          </a:prstGeom>
        </p:spPr>
      </p:pic>
      <p:pic>
        <p:nvPicPr>
          <p:cNvPr id="101" name="Picture 2" descr="Image result for win10 oobe network">
            <a:extLst>
              <a:ext uri="{FF2B5EF4-FFF2-40B4-BE49-F238E27FC236}">
                <a16:creationId xmlns:a16="http://schemas.microsoft.com/office/drawing/2014/main" id="{DB02782C-C0A2-4811-9D40-B2EAACFE5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0565" r="18432" b="42084"/>
          <a:stretch/>
        </p:blipFill>
        <p:spPr bwMode="auto">
          <a:xfrm>
            <a:off x="1800638" y="5391017"/>
            <a:ext cx="1324061" cy="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Image result for device boot">
            <a:extLst>
              <a:ext uri="{FF2B5EF4-FFF2-40B4-BE49-F238E27FC236}">
                <a16:creationId xmlns:a16="http://schemas.microsoft.com/office/drawing/2014/main" id="{A7CF85C6-BDE3-4897-8423-373DAB89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4955417"/>
            <a:ext cx="967031" cy="7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87C281E-878F-4C94-83BC-825F9F823CCE}"/>
              </a:ext>
            </a:extLst>
          </p:cNvPr>
          <p:cNvSpPr txBox="1"/>
          <p:nvPr/>
        </p:nvSpPr>
        <p:spPr>
          <a:xfrm>
            <a:off x="388538" y="5646111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8DAEC4D-02BD-4FAF-AD49-2EE847B43F80}"/>
              </a:ext>
            </a:extLst>
          </p:cNvPr>
          <p:cNvSpPr txBox="1"/>
          <p:nvPr/>
        </p:nvSpPr>
        <p:spPr>
          <a:xfrm>
            <a:off x="1357214" y="6153409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Lang,Keyboard,Network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C0B56B1-784D-429E-8D43-A373417E67F9}"/>
              </a:ext>
            </a:extLst>
          </p:cNvPr>
          <p:cNvCxnSpPr>
            <a:cxnSpLocks/>
            <a:stCxn id="91" idx="2"/>
          </p:cNvCxnSpPr>
          <p:nvPr/>
        </p:nvCxnSpPr>
        <p:spPr>
          <a:xfrm>
            <a:off x="3614494" y="5567235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7123B74-80D5-41F1-835D-73CD4C7B4C9D}"/>
              </a:ext>
            </a:extLst>
          </p:cNvPr>
          <p:cNvCxnSpPr>
            <a:cxnSpLocks/>
          </p:cNvCxnSpPr>
          <p:nvPr/>
        </p:nvCxnSpPr>
        <p:spPr>
          <a:xfrm>
            <a:off x="5629813" y="5819017"/>
            <a:ext cx="0" cy="56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28E38E9-17B0-417C-A574-B3A18DEA9BFB}"/>
              </a:ext>
            </a:extLst>
          </p:cNvPr>
          <p:cNvCxnSpPr>
            <a:cxnSpLocks/>
          </p:cNvCxnSpPr>
          <p:nvPr/>
        </p:nvCxnSpPr>
        <p:spPr>
          <a:xfrm>
            <a:off x="10462359" y="5959053"/>
            <a:ext cx="1466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A4B2ECC-28D0-4CA8-8690-8F3823CF0FB4}"/>
              </a:ext>
            </a:extLst>
          </p:cNvPr>
          <p:cNvCxnSpPr>
            <a:cxnSpLocks/>
          </p:cNvCxnSpPr>
          <p:nvPr/>
        </p:nvCxnSpPr>
        <p:spPr>
          <a:xfrm flipH="1">
            <a:off x="979714" y="5634561"/>
            <a:ext cx="20068" cy="7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A609FF5-961B-40D4-8099-19844246464C}"/>
              </a:ext>
            </a:extLst>
          </p:cNvPr>
          <p:cNvSpPr/>
          <p:nvPr/>
        </p:nvSpPr>
        <p:spPr>
          <a:xfrm>
            <a:off x="3248504" y="584604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AADJ &amp;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Enrollment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5099B7BC-2B4B-41C3-AB5D-743303893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2402" y="4939303"/>
            <a:ext cx="1347298" cy="951034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D1025B0A-178F-4524-BA0C-6A25FE533237}"/>
              </a:ext>
            </a:extLst>
          </p:cNvPr>
          <p:cNvSpPr/>
          <p:nvPr/>
        </p:nvSpPr>
        <p:spPr>
          <a:xfrm>
            <a:off x="7077966" y="5836149"/>
            <a:ext cx="1334020" cy="610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Device ESP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(OOBE)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9F473AB-FF23-4F95-B338-532436B0AD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6088" y="5008019"/>
            <a:ext cx="1347298" cy="951034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5FB67D3E-C88D-4506-9673-A1701A4DF65D}"/>
              </a:ext>
            </a:extLst>
          </p:cNvPr>
          <p:cNvSpPr/>
          <p:nvPr/>
        </p:nvSpPr>
        <p:spPr>
          <a:xfrm>
            <a:off x="9883876" y="5927731"/>
            <a:ext cx="111921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ESP 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EF0B834-D635-4005-9A94-33D4A1954E2D}"/>
              </a:ext>
            </a:extLst>
          </p:cNvPr>
          <p:cNvCxnSpPr>
            <a:cxnSpLocks/>
          </p:cNvCxnSpPr>
          <p:nvPr/>
        </p:nvCxnSpPr>
        <p:spPr>
          <a:xfrm>
            <a:off x="9383613" y="5959053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435EFAC-972D-468B-8523-3A2BE3366312}"/>
              </a:ext>
            </a:extLst>
          </p:cNvPr>
          <p:cNvSpPr/>
          <p:nvPr/>
        </p:nvSpPr>
        <p:spPr>
          <a:xfrm>
            <a:off x="8726805" y="5978426"/>
            <a:ext cx="619273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FSIA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3FFE06-6EDE-48F6-90A7-DCC300E33E1C}"/>
              </a:ext>
            </a:extLst>
          </p:cNvPr>
          <p:cNvCxnSpPr>
            <a:cxnSpLocks/>
          </p:cNvCxnSpPr>
          <p:nvPr/>
        </p:nvCxnSpPr>
        <p:spPr>
          <a:xfrm>
            <a:off x="7141136" y="5904310"/>
            <a:ext cx="0" cy="47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07D57FD-C86A-411B-A3D3-B77EABE30AB7}"/>
              </a:ext>
            </a:extLst>
          </p:cNvPr>
          <p:cNvSpPr/>
          <p:nvPr/>
        </p:nvSpPr>
        <p:spPr>
          <a:xfrm>
            <a:off x="6997700" y="5431439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7B320D1E-DF2E-4FE4-83BD-9446AE697FD7}"/>
              </a:ext>
            </a:extLst>
          </p:cNvPr>
          <p:cNvSpPr/>
          <p:nvPr/>
        </p:nvSpPr>
        <p:spPr>
          <a:xfrm>
            <a:off x="9674069" y="5695861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415D5D1-7F94-455E-98E7-73AAD5BC7DA2}"/>
              </a:ext>
            </a:extLst>
          </p:cNvPr>
          <p:cNvCxnSpPr>
            <a:cxnSpLocks/>
          </p:cNvCxnSpPr>
          <p:nvPr/>
        </p:nvCxnSpPr>
        <p:spPr>
          <a:xfrm>
            <a:off x="2484828" y="4168798"/>
            <a:ext cx="877352" cy="78661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DD33698-509C-4FAF-AB0A-6D7ECCB02A67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8738017" y="2067339"/>
            <a:ext cx="1651720" cy="294068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6F9BD1C-FFD1-4FB0-8A6F-62271B0656E4}"/>
              </a:ext>
            </a:extLst>
          </p:cNvPr>
          <p:cNvSpPr txBox="1"/>
          <p:nvPr/>
        </p:nvSpPr>
        <p:spPr>
          <a:xfrm>
            <a:off x="9490709" y="2792542"/>
            <a:ext cx="1374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sends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targeted apps and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BF7D22F-784E-4CB0-932C-1373208FDF95}"/>
              </a:ext>
            </a:extLst>
          </p:cNvPr>
          <p:cNvCxnSpPr>
            <a:cxnSpLocks/>
          </p:cNvCxnSpPr>
          <p:nvPr/>
        </p:nvCxnSpPr>
        <p:spPr>
          <a:xfrm flipV="1">
            <a:off x="2374727" y="2622345"/>
            <a:ext cx="307595" cy="6099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E56C6B84-7A79-46F1-A6F3-F5C7CF3C2BF0}"/>
              </a:ext>
            </a:extLst>
          </p:cNvPr>
          <p:cNvSpPr txBox="1"/>
          <p:nvPr/>
        </p:nvSpPr>
        <p:spPr>
          <a:xfrm>
            <a:off x="1532362" y="2462041"/>
            <a:ext cx="11062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tx2"/>
                </a:solidFill>
              </a:rPr>
              <a:t>AP service creates AAD object for device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9043EF5-EF8B-4DFD-B5BC-05B69F9315A5}"/>
              </a:ext>
            </a:extLst>
          </p:cNvPr>
          <p:cNvSpPr/>
          <p:nvPr/>
        </p:nvSpPr>
        <p:spPr>
          <a:xfrm>
            <a:off x="353770" y="1257366"/>
            <a:ext cx="15735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</a:rPr>
              <a:t>Device registered in Autopilot by;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OEM/Partner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 err="1">
                <a:solidFill>
                  <a:schemeClr val="tx2"/>
                </a:solidFill>
              </a:rPr>
              <a:t>Powershell</a:t>
            </a:r>
            <a:r>
              <a:rPr lang="en-GB" sz="900" dirty="0">
                <a:solidFill>
                  <a:schemeClr val="tx2"/>
                </a:solidFill>
              </a:rPr>
              <a:t> script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ConfigMgr (via .csv file)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Existing Intune managed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5A11850-7D51-472F-A95F-6544AC50634A}"/>
              </a:ext>
            </a:extLst>
          </p:cNvPr>
          <p:cNvSpPr txBox="1"/>
          <p:nvPr/>
        </p:nvSpPr>
        <p:spPr>
          <a:xfrm>
            <a:off x="254132" y="164977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B55420D-EDE7-4040-AA82-0A0B20E94099}"/>
              </a:ext>
            </a:extLst>
          </p:cNvPr>
          <p:cNvSpPr txBox="1"/>
          <p:nvPr/>
        </p:nvSpPr>
        <p:spPr>
          <a:xfrm>
            <a:off x="2319603" y="2635797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C761478-D662-4B5B-8D3B-334F6F9EBB36}"/>
              </a:ext>
            </a:extLst>
          </p:cNvPr>
          <p:cNvSpPr txBox="1"/>
          <p:nvPr/>
        </p:nvSpPr>
        <p:spPr>
          <a:xfrm>
            <a:off x="2999335" y="4234952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11EAE00-C403-41A6-9F66-A03AC53D0A89}"/>
              </a:ext>
            </a:extLst>
          </p:cNvPr>
          <p:cNvSpPr txBox="1"/>
          <p:nvPr/>
        </p:nvSpPr>
        <p:spPr>
          <a:xfrm>
            <a:off x="4339150" y="2812421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9FEC92E-F326-4BEB-80EB-F60ABA8F738E}"/>
              </a:ext>
            </a:extLst>
          </p:cNvPr>
          <p:cNvSpPr txBox="1"/>
          <p:nvPr/>
        </p:nvSpPr>
        <p:spPr>
          <a:xfrm>
            <a:off x="7667122" y="3078423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888764E-B0CF-4C1E-A189-E10EDB85E171}"/>
              </a:ext>
            </a:extLst>
          </p:cNvPr>
          <p:cNvSpPr txBox="1"/>
          <p:nvPr/>
        </p:nvSpPr>
        <p:spPr>
          <a:xfrm>
            <a:off x="9410632" y="2877368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8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0A0786BD-C744-40F2-A5FE-8A76B71CB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4328" y="4945880"/>
            <a:ext cx="1347298" cy="951034"/>
          </a:xfrm>
          <a:prstGeom prst="rect">
            <a:avLst/>
          </a:prstGeom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1FC4086D-AE0C-4FC5-96A9-1F5EDDB16A16}"/>
              </a:ext>
            </a:extLst>
          </p:cNvPr>
          <p:cNvSpPr/>
          <p:nvPr/>
        </p:nvSpPr>
        <p:spPr>
          <a:xfrm>
            <a:off x="5526152" y="5245913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159B8-F794-40AB-8B14-3F77F0AA535A}"/>
              </a:ext>
            </a:extLst>
          </p:cNvPr>
          <p:cNvSpPr txBox="1"/>
          <p:nvPr/>
        </p:nvSpPr>
        <p:spPr>
          <a:xfrm>
            <a:off x="3211578" y="4215460"/>
            <a:ext cx="104574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Autopilot profile download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D25EEB8-47C5-4FDD-8EAF-8124057DC4BE}"/>
              </a:ext>
            </a:extLst>
          </p:cNvPr>
          <p:cNvSpPr txBox="1"/>
          <p:nvPr/>
        </p:nvSpPr>
        <p:spPr>
          <a:xfrm>
            <a:off x="8709106" y="4321436"/>
            <a:ext cx="905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schemeClr val="tx2"/>
                </a:solidFill>
                <a:latin typeface="Calibri" panose="020F0502020204030204"/>
              </a:rPr>
              <a:t>FSIA, user profile login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DD1C38-F4BE-4BD0-A471-07738C9D8FC3}"/>
              </a:ext>
            </a:extLst>
          </p:cNvPr>
          <p:cNvSpPr txBox="1"/>
          <p:nvPr/>
        </p:nvSpPr>
        <p:spPr>
          <a:xfrm>
            <a:off x="8639340" y="4406680"/>
            <a:ext cx="12156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76732-AD95-441B-ACE4-EC5BC2B455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1985" y="4956891"/>
            <a:ext cx="1409512" cy="84016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4210A704-B647-42F7-9AC9-8C7A0A979A03}"/>
              </a:ext>
            </a:extLst>
          </p:cNvPr>
          <p:cNvSpPr txBox="1"/>
          <p:nvPr/>
        </p:nvSpPr>
        <p:spPr>
          <a:xfrm>
            <a:off x="5894778" y="3258081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9EA5B7-C0B3-4D55-AB2E-C00A4A677207}"/>
              </a:ext>
            </a:extLst>
          </p:cNvPr>
          <p:cNvSpPr txBox="1"/>
          <p:nvPr/>
        </p:nvSpPr>
        <p:spPr>
          <a:xfrm>
            <a:off x="5026840" y="3284397"/>
            <a:ext cx="1029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MDM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enrolls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62E594-CD85-4721-AE88-6703DA74D29B}"/>
              </a:ext>
            </a:extLst>
          </p:cNvPr>
          <p:cNvSpPr txBox="1"/>
          <p:nvPr/>
        </p:nvSpPr>
        <p:spPr>
          <a:xfrm>
            <a:off x="4199821" y="589599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User login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03B52E-E5EE-44FF-9966-D70218F1942B}"/>
              </a:ext>
            </a:extLst>
          </p:cNvPr>
          <p:cNvCxnSpPr>
            <a:cxnSpLocks/>
          </p:cNvCxnSpPr>
          <p:nvPr/>
        </p:nvCxnSpPr>
        <p:spPr>
          <a:xfrm>
            <a:off x="4245251" y="5784027"/>
            <a:ext cx="8089" cy="63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885B034-75D6-47CF-93C2-8922BAD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04" y="6398772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D11A25AB-D6EB-4649-9C92-1772147E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21" y="6314474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B0573-53E9-4538-AC8C-65DA8913CCFD}"/>
              </a:ext>
            </a:extLst>
          </p:cNvPr>
          <p:cNvSpPr txBox="1"/>
          <p:nvPr/>
        </p:nvSpPr>
        <p:spPr>
          <a:xfrm>
            <a:off x="2223884" y="65605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05907-0C82-40F3-B6E0-8F1163554EBC}"/>
              </a:ext>
            </a:extLst>
          </p:cNvPr>
          <p:cNvSpPr txBox="1"/>
          <p:nvPr/>
        </p:nvSpPr>
        <p:spPr>
          <a:xfrm>
            <a:off x="4356295" y="64831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5070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55096A5D-42FA-4A91-86FF-0FF740B64E38}"/>
              </a:ext>
            </a:extLst>
          </p:cNvPr>
          <p:cNvSpPr/>
          <p:nvPr/>
        </p:nvSpPr>
        <p:spPr>
          <a:xfrm>
            <a:off x="2402526" y="1588670"/>
            <a:ext cx="1523732" cy="107371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AAD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81C759A-913E-43FC-8633-097F48AE2F68}"/>
              </a:ext>
            </a:extLst>
          </p:cNvPr>
          <p:cNvSpPr/>
          <p:nvPr/>
        </p:nvSpPr>
        <p:spPr>
          <a:xfrm>
            <a:off x="5502682" y="1215366"/>
            <a:ext cx="3472469" cy="1176586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077376-BE4F-4A44-971C-08D0580666F0}"/>
              </a:ext>
            </a:extLst>
          </p:cNvPr>
          <p:cNvCxnSpPr>
            <a:cxnSpLocks/>
          </p:cNvCxnSpPr>
          <p:nvPr/>
        </p:nvCxnSpPr>
        <p:spPr>
          <a:xfrm flipH="1" flipV="1">
            <a:off x="3676554" y="2563748"/>
            <a:ext cx="947904" cy="229920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9C4449-F428-41E3-BC0E-E31E318F30E9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4980622" y="2342014"/>
            <a:ext cx="1115378" cy="254755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B1C11C-01E6-48F5-9DA3-F19B15FDB199}"/>
              </a:ext>
            </a:extLst>
          </p:cNvPr>
          <p:cNvSpPr txBox="1"/>
          <p:nvPr/>
        </p:nvSpPr>
        <p:spPr>
          <a:xfrm>
            <a:off x="4074075" y="2774071"/>
            <a:ext cx="10291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TPM attestation</a:t>
            </a:r>
            <a:r>
              <a:rPr lang="en-US" sz="1100" dirty="0">
                <a:solidFill>
                  <a:schemeClr val="tx2"/>
                </a:solidFill>
                <a:latin typeface="Calibri" panose="020F0502020204030204"/>
              </a:rPr>
              <a:t>n &amp;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Azure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 join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AC99A3-5AF0-414F-BA61-57FE33F9EDD2}"/>
              </a:ext>
            </a:extLst>
          </p:cNvPr>
          <p:cNvCxnSpPr>
            <a:cxnSpLocks/>
            <a:stCxn id="111" idx="0"/>
          </p:cNvCxnSpPr>
          <p:nvPr/>
        </p:nvCxnSpPr>
        <p:spPr>
          <a:xfrm flipV="1">
            <a:off x="6274227" y="2379078"/>
            <a:ext cx="433197" cy="2556997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23C0FA9-B997-4107-8507-8A56BDC7536B}"/>
              </a:ext>
            </a:extLst>
          </p:cNvPr>
          <p:cNvSpPr txBox="1"/>
          <p:nvPr/>
        </p:nvSpPr>
        <p:spPr>
          <a:xfrm>
            <a:off x="6563855" y="3336903"/>
            <a:ext cx="1241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sends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targeted apps and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C95AE-89DA-4366-8137-9FA824409B2F}"/>
              </a:ext>
            </a:extLst>
          </p:cNvPr>
          <p:cNvSpPr txBox="1"/>
          <p:nvPr/>
        </p:nvSpPr>
        <p:spPr>
          <a:xfrm>
            <a:off x="5206905" y="1479107"/>
            <a:ext cx="1778189" cy="862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37">
            <a:extLst>
              <a:ext uri="{FF2B5EF4-FFF2-40B4-BE49-F238E27FC236}">
                <a16:creationId xmlns:a16="http://schemas.microsoft.com/office/drawing/2014/main" id="{F36BB327-579B-4461-8B8B-DB0E7F3C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386"/>
            <a:ext cx="10864933" cy="430887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Autopilot workflow – </a:t>
            </a:r>
            <a:r>
              <a:rPr lang="en-GB" sz="2800" b="1" u="sng" dirty="0">
                <a:solidFill>
                  <a:schemeClr val="tx2"/>
                </a:solidFill>
              </a:rPr>
              <a:t>Self</a:t>
            </a:r>
            <a:r>
              <a:rPr lang="en-GB" sz="2800" dirty="0">
                <a:solidFill>
                  <a:schemeClr val="tx2"/>
                </a:solidFill>
              </a:rPr>
              <a:t> Driven Mode (SDM) with </a:t>
            </a:r>
            <a:r>
              <a:rPr lang="en-GB" sz="2800" dirty="0" err="1">
                <a:solidFill>
                  <a:schemeClr val="tx2"/>
                </a:solidFill>
              </a:rPr>
              <a:t>Enrollment</a:t>
            </a:r>
            <a:r>
              <a:rPr lang="en-GB" sz="2800" dirty="0">
                <a:solidFill>
                  <a:schemeClr val="tx2"/>
                </a:solidFill>
              </a:rPr>
              <a:t> Status Page (ESP)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E9C32952-B739-49D1-8A00-FF9D0F515BD0}"/>
              </a:ext>
            </a:extLst>
          </p:cNvPr>
          <p:cNvSpPr/>
          <p:nvPr/>
        </p:nvSpPr>
        <p:spPr>
          <a:xfrm>
            <a:off x="1409971" y="3269193"/>
            <a:ext cx="1467617" cy="100214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Autopilot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bg1"/>
                </a:solidFill>
                <a:latin typeface="Calibri" panose="020F0502020204030204"/>
              </a:rPr>
              <a:t>(AP)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1824E9-F03D-4E4B-8427-BD61B41697B8}"/>
              </a:ext>
            </a:extLst>
          </p:cNvPr>
          <p:cNvCxnSpPr>
            <a:cxnSpLocks/>
          </p:cNvCxnSpPr>
          <p:nvPr/>
        </p:nvCxnSpPr>
        <p:spPr>
          <a:xfrm>
            <a:off x="555079" y="2205693"/>
            <a:ext cx="974637" cy="13324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9750E4FF-FD5F-410F-BC30-A40AFF7B29EE}"/>
              </a:ext>
            </a:extLst>
          </p:cNvPr>
          <p:cNvSpPr/>
          <p:nvPr/>
        </p:nvSpPr>
        <p:spPr>
          <a:xfrm>
            <a:off x="3209780" y="4955418"/>
            <a:ext cx="809428" cy="61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Autopilot profile download</a:t>
            </a:r>
          </a:p>
        </p:txBody>
      </p:sp>
      <p:pic>
        <p:nvPicPr>
          <p:cNvPr id="92" name="Picture 2" descr="Image result for windows 10 desktop">
            <a:extLst>
              <a:ext uri="{FF2B5EF4-FFF2-40B4-BE49-F238E27FC236}">
                <a16:creationId xmlns:a16="http://schemas.microsoft.com/office/drawing/2014/main" id="{716D1DBA-C8E4-4419-8B1A-4A9C4044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875" b="10789"/>
          <a:stretch/>
        </p:blipFill>
        <p:spPr bwMode="auto">
          <a:xfrm>
            <a:off x="10750737" y="5113204"/>
            <a:ext cx="1059555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Arrow: Right 92">
            <a:extLst>
              <a:ext uri="{FF2B5EF4-FFF2-40B4-BE49-F238E27FC236}">
                <a16:creationId xmlns:a16="http://schemas.microsoft.com/office/drawing/2014/main" id="{7EB94362-7FE4-457F-B573-9171C5720DA5}"/>
              </a:ext>
            </a:extLst>
          </p:cNvPr>
          <p:cNvSpPr/>
          <p:nvPr/>
        </p:nvSpPr>
        <p:spPr>
          <a:xfrm>
            <a:off x="261133" y="6298198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94" name="AutoShape 2" descr="Image result for windows 10 getting ready">
            <a:extLst>
              <a:ext uri="{FF2B5EF4-FFF2-40B4-BE49-F238E27FC236}">
                <a16:creationId xmlns:a16="http://schemas.microsoft.com/office/drawing/2014/main" id="{51A086B0-5D73-48D5-81A3-44B627E8F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95335" y="66536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D938523-1650-4706-9484-ED77960E1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2"/>
          <a:stretch/>
        </p:blipFill>
        <p:spPr>
          <a:xfrm>
            <a:off x="8110145" y="4960264"/>
            <a:ext cx="1020491" cy="60623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16C5279-B7CA-4F71-990E-536098F00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42"/>
          <a:stretch/>
        </p:blipFill>
        <p:spPr>
          <a:xfrm>
            <a:off x="8174542" y="5270287"/>
            <a:ext cx="1001631" cy="47488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1E853BD-7C53-44A4-B15E-39F1A64C5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37" t="25021" r="28622" b="26552"/>
          <a:stretch/>
        </p:blipFill>
        <p:spPr>
          <a:xfrm>
            <a:off x="8302061" y="5483425"/>
            <a:ext cx="940939" cy="47488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ECE86F4-006A-4F62-BF1E-C2EB2B7737F4}"/>
              </a:ext>
            </a:extLst>
          </p:cNvPr>
          <p:cNvSpPr txBox="1"/>
          <p:nvPr/>
        </p:nvSpPr>
        <p:spPr>
          <a:xfrm>
            <a:off x="10839885" y="5946300"/>
            <a:ext cx="1009828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Desktop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3E059824-0EAF-4F0E-A5A1-0C21764B6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202" y="4955417"/>
            <a:ext cx="1392690" cy="72419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E6630B6-DFCF-47A5-BC3F-3DC5891B7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197" y="5133165"/>
            <a:ext cx="1324061" cy="827255"/>
          </a:xfrm>
          <a:prstGeom prst="rect">
            <a:avLst/>
          </a:prstGeom>
        </p:spPr>
      </p:pic>
      <p:pic>
        <p:nvPicPr>
          <p:cNvPr id="101" name="Picture 2" descr="Image result for win10 oobe network">
            <a:extLst>
              <a:ext uri="{FF2B5EF4-FFF2-40B4-BE49-F238E27FC236}">
                <a16:creationId xmlns:a16="http://schemas.microsoft.com/office/drawing/2014/main" id="{DB02782C-C0A2-4811-9D40-B2EAACFE5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0565" r="18432" b="42084"/>
          <a:stretch/>
        </p:blipFill>
        <p:spPr bwMode="auto">
          <a:xfrm>
            <a:off x="1800638" y="5391017"/>
            <a:ext cx="1324061" cy="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Image result for device boot">
            <a:extLst>
              <a:ext uri="{FF2B5EF4-FFF2-40B4-BE49-F238E27FC236}">
                <a16:creationId xmlns:a16="http://schemas.microsoft.com/office/drawing/2014/main" id="{A7CF85C6-BDE3-4897-8423-373DAB89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4955417"/>
            <a:ext cx="967031" cy="7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87C281E-878F-4C94-83BC-825F9F823CCE}"/>
              </a:ext>
            </a:extLst>
          </p:cNvPr>
          <p:cNvSpPr txBox="1"/>
          <p:nvPr/>
        </p:nvSpPr>
        <p:spPr>
          <a:xfrm>
            <a:off x="388538" y="5646111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8DAEC4D-02BD-4FAF-AD49-2EE847B43F80}"/>
              </a:ext>
            </a:extLst>
          </p:cNvPr>
          <p:cNvSpPr txBox="1"/>
          <p:nvPr/>
        </p:nvSpPr>
        <p:spPr>
          <a:xfrm>
            <a:off x="1357214" y="6153409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Lang,Keyboard,Network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C0B56B1-784D-429E-8D43-A373417E67F9}"/>
              </a:ext>
            </a:extLst>
          </p:cNvPr>
          <p:cNvCxnSpPr>
            <a:cxnSpLocks/>
            <a:stCxn id="91" idx="2"/>
          </p:cNvCxnSpPr>
          <p:nvPr/>
        </p:nvCxnSpPr>
        <p:spPr>
          <a:xfrm>
            <a:off x="3614494" y="5567235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7123B74-80D5-41F1-835D-73CD4C7B4C9D}"/>
              </a:ext>
            </a:extLst>
          </p:cNvPr>
          <p:cNvCxnSpPr>
            <a:cxnSpLocks/>
          </p:cNvCxnSpPr>
          <p:nvPr/>
        </p:nvCxnSpPr>
        <p:spPr>
          <a:xfrm>
            <a:off x="4167989" y="5815789"/>
            <a:ext cx="0" cy="56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28E38E9-17B0-417C-A574-B3A18DEA9BFB}"/>
              </a:ext>
            </a:extLst>
          </p:cNvPr>
          <p:cNvCxnSpPr>
            <a:cxnSpLocks/>
          </p:cNvCxnSpPr>
          <p:nvPr/>
        </p:nvCxnSpPr>
        <p:spPr>
          <a:xfrm>
            <a:off x="10080651" y="5978577"/>
            <a:ext cx="1466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A4B2ECC-28D0-4CA8-8690-8F3823CF0FB4}"/>
              </a:ext>
            </a:extLst>
          </p:cNvPr>
          <p:cNvCxnSpPr>
            <a:cxnSpLocks/>
          </p:cNvCxnSpPr>
          <p:nvPr/>
        </p:nvCxnSpPr>
        <p:spPr>
          <a:xfrm flipH="1">
            <a:off x="979714" y="5634561"/>
            <a:ext cx="20068" cy="7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A609FF5-961B-40D4-8099-19844246464C}"/>
              </a:ext>
            </a:extLst>
          </p:cNvPr>
          <p:cNvSpPr/>
          <p:nvPr/>
        </p:nvSpPr>
        <p:spPr>
          <a:xfrm>
            <a:off x="1757987" y="588021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TPM attestation,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AADJ &amp; Enrollment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5099B7BC-2B4B-41C3-AB5D-743303893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0578" y="4936075"/>
            <a:ext cx="1347298" cy="951034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D1025B0A-178F-4524-BA0C-6A25FE533237}"/>
              </a:ext>
            </a:extLst>
          </p:cNvPr>
          <p:cNvSpPr/>
          <p:nvPr/>
        </p:nvSpPr>
        <p:spPr>
          <a:xfrm>
            <a:off x="5627590" y="5830101"/>
            <a:ext cx="1334020" cy="610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Device ESP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(OOBE)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9F473AB-FF23-4F95-B338-532436B0AD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4380" y="5027543"/>
            <a:ext cx="1347298" cy="951034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5FB67D3E-C88D-4506-9673-A1701A4DF65D}"/>
              </a:ext>
            </a:extLst>
          </p:cNvPr>
          <p:cNvSpPr/>
          <p:nvPr/>
        </p:nvSpPr>
        <p:spPr>
          <a:xfrm>
            <a:off x="9502168" y="5947255"/>
            <a:ext cx="111921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ESP 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EF0B834-D635-4005-9A94-33D4A1954E2D}"/>
              </a:ext>
            </a:extLst>
          </p:cNvPr>
          <p:cNvCxnSpPr>
            <a:cxnSpLocks/>
          </p:cNvCxnSpPr>
          <p:nvPr/>
        </p:nvCxnSpPr>
        <p:spPr>
          <a:xfrm>
            <a:off x="9001905" y="5978577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435EFAC-972D-468B-8523-3A2BE3366312}"/>
              </a:ext>
            </a:extLst>
          </p:cNvPr>
          <p:cNvSpPr/>
          <p:nvPr/>
        </p:nvSpPr>
        <p:spPr>
          <a:xfrm>
            <a:off x="8345097" y="5997950"/>
            <a:ext cx="619273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FSIA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3FFE06-6EDE-48F6-90A7-DCC300E33E1C}"/>
              </a:ext>
            </a:extLst>
          </p:cNvPr>
          <p:cNvCxnSpPr>
            <a:cxnSpLocks/>
          </p:cNvCxnSpPr>
          <p:nvPr/>
        </p:nvCxnSpPr>
        <p:spPr>
          <a:xfrm>
            <a:off x="5679312" y="5901082"/>
            <a:ext cx="0" cy="47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07D57FD-C86A-411B-A3D3-B77EABE30AB7}"/>
              </a:ext>
            </a:extLst>
          </p:cNvPr>
          <p:cNvSpPr/>
          <p:nvPr/>
        </p:nvSpPr>
        <p:spPr>
          <a:xfrm>
            <a:off x="5535876" y="5428211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7B320D1E-DF2E-4FE4-83BD-9446AE697FD7}"/>
              </a:ext>
            </a:extLst>
          </p:cNvPr>
          <p:cNvSpPr/>
          <p:nvPr/>
        </p:nvSpPr>
        <p:spPr>
          <a:xfrm>
            <a:off x="9292361" y="5715385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415D5D1-7F94-455E-98E7-73AAD5BC7DA2}"/>
              </a:ext>
            </a:extLst>
          </p:cNvPr>
          <p:cNvCxnSpPr>
            <a:cxnSpLocks/>
          </p:cNvCxnSpPr>
          <p:nvPr/>
        </p:nvCxnSpPr>
        <p:spPr>
          <a:xfrm>
            <a:off x="2484828" y="4168798"/>
            <a:ext cx="877352" cy="78661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DD33698-509C-4FAF-AB0A-6D7ECCB02A67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8356309" y="2086863"/>
            <a:ext cx="1651720" cy="294068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6F9BD1C-FFD1-4FB0-8A6F-62271B0656E4}"/>
              </a:ext>
            </a:extLst>
          </p:cNvPr>
          <p:cNvSpPr txBox="1"/>
          <p:nvPr/>
        </p:nvSpPr>
        <p:spPr>
          <a:xfrm>
            <a:off x="9220355" y="2920168"/>
            <a:ext cx="1374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sends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targeted apps and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BF7D22F-784E-4CB0-932C-1373208FDF95}"/>
              </a:ext>
            </a:extLst>
          </p:cNvPr>
          <p:cNvCxnSpPr>
            <a:cxnSpLocks/>
          </p:cNvCxnSpPr>
          <p:nvPr/>
        </p:nvCxnSpPr>
        <p:spPr>
          <a:xfrm flipV="1">
            <a:off x="2374727" y="2622345"/>
            <a:ext cx="307595" cy="6099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E56C6B84-7A79-46F1-A6F3-F5C7CF3C2BF0}"/>
              </a:ext>
            </a:extLst>
          </p:cNvPr>
          <p:cNvSpPr txBox="1"/>
          <p:nvPr/>
        </p:nvSpPr>
        <p:spPr>
          <a:xfrm>
            <a:off x="1532362" y="2462041"/>
            <a:ext cx="11062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tx2"/>
                </a:solidFill>
              </a:rPr>
              <a:t>AP service creates AAD object for device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9043EF5-EF8B-4DFD-B5BC-05B69F9315A5}"/>
              </a:ext>
            </a:extLst>
          </p:cNvPr>
          <p:cNvSpPr/>
          <p:nvPr/>
        </p:nvSpPr>
        <p:spPr>
          <a:xfrm>
            <a:off x="353771" y="1257366"/>
            <a:ext cx="14042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</a:rPr>
              <a:t>Device registered in Autopilot by;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OEM/Partner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 err="1">
                <a:solidFill>
                  <a:schemeClr val="tx2"/>
                </a:solidFill>
              </a:rPr>
              <a:t>Powershell</a:t>
            </a:r>
            <a:r>
              <a:rPr lang="en-GB" sz="900" dirty="0">
                <a:solidFill>
                  <a:schemeClr val="tx2"/>
                </a:solidFill>
              </a:rPr>
              <a:t> script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SCCM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Existing Intune managed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5A11850-7D51-472F-A95F-6544AC50634A}"/>
              </a:ext>
            </a:extLst>
          </p:cNvPr>
          <p:cNvSpPr txBox="1"/>
          <p:nvPr/>
        </p:nvSpPr>
        <p:spPr>
          <a:xfrm>
            <a:off x="254132" y="164977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B55420D-EDE7-4040-AA82-0A0B20E94099}"/>
              </a:ext>
            </a:extLst>
          </p:cNvPr>
          <p:cNvSpPr txBox="1"/>
          <p:nvPr/>
        </p:nvSpPr>
        <p:spPr>
          <a:xfrm>
            <a:off x="2319603" y="2635797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C761478-D662-4B5B-8D3B-334F6F9EBB36}"/>
              </a:ext>
            </a:extLst>
          </p:cNvPr>
          <p:cNvSpPr txBox="1"/>
          <p:nvPr/>
        </p:nvSpPr>
        <p:spPr>
          <a:xfrm>
            <a:off x="2999335" y="4234952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11EAE00-C403-41A6-9F66-A03AC53D0A89}"/>
              </a:ext>
            </a:extLst>
          </p:cNvPr>
          <p:cNvSpPr txBox="1"/>
          <p:nvPr/>
        </p:nvSpPr>
        <p:spPr>
          <a:xfrm>
            <a:off x="3995399" y="292920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9FEC92E-F326-4BEB-80EB-F60ABA8F738E}"/>
              </a:ext>
            </a:extLst>
          </p:cNvPr>
          <p:cNvSpPr txBox="1"/>
          <p:nvPr/>
        </p:nvSpPr>
        <p:spPr>
          <a:xfrm flipH="1">
            <a:off x="6531783" y="3586524"/>
            <a:ext cx="130617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888764E-B0CF-4C1E-A189-E10EDB85E171}"/>
              </a:ext>
            </a:extLst>
          </p:cNvPr>
          <p:cNvSpPr txBox="1"/>
          <p:nvPr/>
        </p:nvSpPr>
        <p:spPr>
          <a:xfrm>
            <a:off x="9140278" y="3004994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8</a:t>
            </a:r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0A0786BD-C744-40F2-A5FE-8A76B71CB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2504" y="4942652"/>
            <a:ext cx="1347298" cy="951034"/>
          </a:xfrm>
          <a:prstGeom prst="rect">
            <a:avLst/>
          </a:prstGeom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1FC4086D-AE0C-4FC5-96A9-1F5EDDB16A16}"/>
              </a:ext>
            </a:extLst>
          </p:cNvPr>
          <p:cNvSpPr/>
          <p:nvPr/>
        </p:nvSpPr>
        <p:spPr>
          <a:xfrm>
            <a:off x="4064328" y="5242685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159B8-F794-40AB-8B14-3F77F0AA535A}"/>
              </a:ext>
            </a:extLst>
          </p:cNvPr>
          <p:cNvSpPr txBox="1"/>
          <p:nvPr/>
        </p:nvSpPr>
        <p:spPr>
          <a:xfrm>
            <a:off x="3211578" y="4215460"/>
            <a:ext cx="104574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Autopilot profile download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D25EEB8-47C5-4FDD-8EAF-8124057DC4BE}"/>
              </a:ext>
            </a:extLst>
          </p:cNvPr>
          <p:cNvSpPr txBox="1"/>
          <p:nvPr/>
        </p:nvSpPr>
        <p:spPr>
          <a:xfrm>
            <a:off x="8334313" y="4487124"/>
            <a:ext cx="905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schemeClr val="tx2"/>
                </a:solidFill>
                <a:latin typeface="Calibri" panose="020F0502020204030204"/>
              </a:rPr>
              <a:t>FSIA, user profile login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DD1C38-F4BE-4BD0-A471-07738C9D8FC3}"/>
              </a:ext>
            </a:extLst>
          </p:cNvPr>
          <p:cNvSpPr txBox="1"/>
          <p:nvPr/>
        </p:nvSpPr>
        <p:spPr>
          <a:xfrm>
            <a:off x="8264547" y="4572368"/>
            <a:ext cx="12156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210A704-B647-42F7-9AC9-8C7A0A979A03}"/>
              </a:ext>
            </a:extLst>
          </p:cNvPr>
          <p:cNvSpPr txBox="1"/>
          <p:nvPr/>
        </p:nvSpPr>
        <p:spPr>
          <a:xfrm>
            <a:off x="5732877" y="2505457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9EA5B7-C0B3-4D55-AB2E-C00A4A677207}"/>
              </a:ext>
            </a:extLst>
          </p:cNvPr>
          <p:cNvSpPr txBox="1"/>
          <p:nvPr/>
        </p:nvSpPr>
        <p:spPr>
          <a:xfrm>
            <a:off x="4875406" y="2520204"/>
            <a:ext cx="1029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MDM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enrolls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885B034-75D6-47CF-93C2-8922BAD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04" y="6398772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D11A25AB-D6EB-4649-9C92-1772147E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433" y="6305026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B0573-53E9-4538-AC8C-65DA8913CCFD}"/>
              </a:ext>
            </a:extLst>
          </p:cNvPr>
          <p:cNvSpPr txBox="1"/>
          <p:nvPr/>
        </p:nvSpPr>
        <p:spPr>
          <a:xfrm>
            <a:off x="2223884" y="65605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05907-0C82-40F3-B6E0-8F1163554EBC}"/>
              </a:ext>
            </a:extLst>
          </p:cNvPr>
          <p:cNvSpPr txBox="1"/>
          <p:nvPr/>
        </p:nvSpPr>
        <p:spPr>
          <a:xfrm>
            <a:off x="7566522" y="64731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7" name="Picture 2" descr="Image result for windows 10 login">
            <a:extLst>
              <a:ext uri="{FF2B5EF4-FFF2-40B4-BE49-F238E27FC236}">
                <a16:creationId xmlns:a16="http://schemas.microsoft.com/office/drawing/2014/main" id="{6729A44E-11DE-4F48-A4C5-4096C931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176" y="4947963"/>
            <a:ext cx="1008853" cy="9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438234-7F98-4E5E-AEC1-5BD16DAAF87E}"/>
              </a:ext>
            </a:extLst>
          </p:cNvPr>
          <p:cNvCxnSpPr>
            <a:cxnSpLocks/>
          </p:cNvCxnSpPr>
          <p:nvPr/>
        </p:nvCxnSpPr>
        <p:spPr>
          <a:xfrm>
            <a:off x="7195335" y="5968846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D28D03-F7F0-4BD8-A605-65295E9260D9}"/>
              </a:ext>
            </a:extLst>
          </p:cNvPr>
          <p:cNvSpPr txBox="1"/>
          <p:nvPr/>
        </p:nvSpPr>
        <p:spPr>
          <a:xfrm>
            <a:off x="6956184" y="5856920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User login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CAA43-FE10-44A5-A09D-D5489C4B1976}"/>
              </a:ext>
            </a:extLst>
          </p:cNvPr>
          <p:cNvSpPr txBox="1"/>
          <p:nvPr/>
        </p:nvSpPr>
        <p:spPr>
          <a:xfrm>
            <a:off x="9778557" y="6422409"/>
            <a:ext cx="724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Optional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7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129" grpId="0"/>
      <p:bldP spid="147" grpId="0"/>
      <p:bldP spid="148" grpId="0"/>
      <p:bldP spid="154" grpId="0" animBg="1"/>
      <p:bldP spid="155" grpId="0" animBg="1"/>
      <p:bldP spid="156" grpId="0" animBg="1"/>
      <p:bldP spid="157" grpId="0" animBg="1"/>
      <p:bldP spid="159" grpId="0" animBg="1"/>
      <p:bldP spid="160" grpId="0" animBg="1"/>
      <p:bldP spid="2" grpId="0"/>
      <p:bldP spid="66" grpId="0"/>
      <p:bldP spid="67" grpId="0" animBg="1"/>
      <p:bldP spid="80" grpId="0" animBg="1"/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42D9B4-D3E0-4ADF-8431-AA4B7DC19D47}"/>
              </a:ext>
            </a:extLst>
          </p:cNvPr>
          <p:cNvSpPr/>
          <p:nvPr/>
        </p:nvSpPr>
        <p:spPr>
          <a:xfrm>
            <a:off x="0" y="530475"/>
            <a:ext cx="12192000" cy="77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68FCE-28A1-49F9-AABA-72FF340B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7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Typical COVID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740AC-28B8-4577-8929-676EE899C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300" y="1685925"/>
            <a:ext cx="10998200" cy="4351338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Device is domain joined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No VPN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Users are low rights users without Admin access to devices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Managed using ConfigMgr (aka SCCM), WSUS, or some other on-prem solution or no management at all just GPO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Possibly a Remote Assistance capability while device is off campus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IT is concerned about lack of security updates, anti-virus, monitoring, KMS activations expiring, </a:t>
            </a:r>
            <a:r>
              <a:rPr lang="en-US" dirty="0" err="1"/>
              <a:t>etc</a:t>
            </a: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HelpDesk receiving many calls to perform Admin actions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1C844-9169-4BEF-AA7F-6BCA5A9D5561}"/>
              </a:ext>
            </a:extLst>
          </p:cNvPr>
          <p:cNvSpPr txBox="1"/>
          <p:nvPr/>
        </p:nvSpPr>
        <p:spPr>
          <a:xfrm>
            <a:off x="389469" y="6327525"/>
            <a:ext cx="1170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Goal: Regain and maintain management of devices while device is off campus ensuring the device works as if on campus </a:t>
            </a:r>
          </a:p>
        </p:txBody>
      </p:sp>
    </p:spTree>
    <p:extLst>
      <p:ext uri="{BB962C8B-B14F-4D97-AF65-F5344CB8AC3E}">
        <p14:creationId xmlns:p14="http://schemas.microsoft.com/office/powerpoint/2010/main" val="39323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55096A5D-42FA-4A91-86FF-0FF740B64E38}"/>
              </a:ext>
            </a:extLst>
          </p:cNvPr>
          <p:cNvSpPr/>
          <p:nvPr/>
        </p:nvSpPr>
        <p:spPr>
          <a:xfrm>
            <a:off x="2402526" y="1588670"/>
            <a:ext cx="1523732" cy="107371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AAD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81C759A-913E-43FC-8633-097F48AE2F68}"/>
              </a:ext>
            </a:extLst>
          </p:cNvPr>
          <p:cNvSpPr/>
          <p:nvPr/>
        </p:nvSpPr>
        <p:spPr>
          <a:xfrm>
            <a:off x="5502682" y="1215366"/>
            <a:ext cx="3472469" cy="1176586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15F13-37F0-47BD-9AE5-4859C254602A}"/>
              </a:ext>
            </a:extLst>
          </p:cNvPr>
          <p:cNvSpPr txBox="1"/>
          <p:nvPr/>
        </p:nvSpPr>
        <p:spPr>
          <a:xfrm>
            <a:off x="5691052" y="319062"/>
            <a:ext cx="2735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schemeClr val="tx2"/>
                </a:solidFill>
                <a:latin typeface="Calibri" panose="020F0502020204030204"/>
              </a:rPr>
              <a:t>Intune gets Offline Domain Join (ODJ) blob from </a:t>
            </a:r>
            <a:r>
              <a:rPr lang="en-US" sz="1100" dirty="0">
                <a:solidFill>
                  <a:schemeClr val="tx2"/>
                </a:solidFill>
                <a:latin typeface="Calibri" panose="020F0502020204030204"/>
              </a:rPr>
              <a:t>AD domain controller via the Intune Hybrid Connector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9C4449-F428-41E3-BC0E-E31E318F30E9}"/>
              </a:ext>
            </a:extLst>
          </p:cNvPr>
          <p:cNvCxnSpPr>
            <a:cxnSpLocks/>
          </p:cNvCxnSpPr>
          <p:nvPr/>
        </p:nvCxnSpPr>
        <p:spPr>
          <a:xfrm flipV="1">
            <a:off x="5660734" y="2166099"/>
            <a:ext cx="112043" cy="275435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B1C11C-01E6-48F5-9DA3-F19B15FDB199}"/>
              </a:ext>
            </a:extLst>
          </p:cNvPr>
          <p:cNvSpPr txBox="1"/>
          <p:nvPr/>
        </p:nvSpPr>
        <p:spPr>
          <a:xfrm>
            <a:off x="4805218" y="2757525"/>
            <a:ext cx="1029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enrolls into MDM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A729CC-85D0-4BA6-AC5C-B0FF3CDC9A8F}"/>
              </a:ext>
            </a:extLst>
          </p:cNvPr>
          <p:cNvSpPr txBox="1"/>
          <p:nvPr/>
        </p:nvSpPr>
        <p:spPr>
          <a:xfrm>
            <a:off x="6069485" y="3474564"/>
            <a:ext cx="10102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downloads ODJ blob and performs local domain join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then reboots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AC99A3-5AF0-414F-BA61-57FE33F9EDD2}"/>
              </a:ext>
            </a:extLst>
          </p:cNvPr>
          <p:cNvCxnSpPr>
            <a:cxnSpLocks/>
          </p:cNvCxnSpPr>
          <p:nvPr/>
        </p:nvCxnSpPr>
        <p:spPr>
          <a:xfrm flipV="1">
            <a:off x="7063961" y="2471757"/>
            <a:ext cx="0" cy="2467546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23C0FA9-B997-4107-8507-8A56BDC7536B}"/>
              </a:ext>
            </a:extLst>
          </p:cNvPr>
          <p:cNvSpPr txBox="1"/>
          <p:nvPr/>
        </p:nvSpPr>
        <p:spPr>
          <a:xfrm>
            <a:off x="7240585" y="2826400"/>
            <a:ext cx="1966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sends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targeted apps and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Policies targeted to AADJ record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C95AE-89DA-4366-8137-9FA824409B2F}"/>
              </a:ext>
            </a:extLst>
          </p:cNvPr>
          <p:cNvSpPr txBox="1"/>
          <p:nvPr/>
        </p:nvSpPr>
        <p:spPr>
          <a:xfrm>
            <a:off x="5206905" y="1479107"/>
            <a:ext cx="1778189" cy="862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E9C32952-B739-49D1-8A00-FF9D0F515BD0}"/>
              </a:ext>
            </a:extLst>
          </p:cNvPr>
          <p:cNvSpPr/>
          <p:nvPr/>
        </p:nvSpPr>
        <p:spPr>
          <a:xfrm>
            <a:off x="1409971" y="3269193"/>
            <a:ext cx="1467617" cy="100214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Autopilot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61824E9-F03D-4E4B-8427-BD61B41697B8}"/>
              </a:ext>
            </a:extLst>
          </p:cNvPr>
          <p:cNvCxnSpPr>
            <a:cxnSpLocks/>
          </p:cNvCxnSpPr>
          <p:nvPr/>
        </p:nvCxnSpPr>
        <p:spPr>
          <a:xfrm>
            <a:off x="555079" y="2205693"/>
            <a:ext cx="974637" cy="13324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415D5D1-7F94-455E-98E7-73AAD5BC7DA2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2467834" y="4142804"/>
            <a:ext cx="757738" cy="82647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DDD33698-509C-4FAF-AB0A-6D7ECCB02A67}"/>
              </a:ext>
            </a:extLst>
          </p:cNvPr>
          <p:cNvCxnSpPr>
            <a:cxnSpLocks/>
            <a:endCxn id="9" idx="0"/>
          </p:cNvCxnSpPr>
          <p:nvPr/>
        </p:nvCxnSpPr>
        <p:spPr>
          <a:xfrm flipH="1" flipV="1">
            <a:off x="8972257" y="1803659"/>
            <a:ext cx="1252234" cy="321568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66F9BD1C-FFD1-4FB0-8A6F-62271B0656E4}"/>
              </a:ext>
            </a:extLst>
          </p:cNvPr>
          <p:cNvSpPr txBox="1"/>
          <p:nvPr/>
        </p:nvSpPr>
        <p:spPr>
          <a:xfrm>
            <a:off x="7707364" y="3971816"/>
            <a:ext cx="13742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tx2"/>
                </a:solidFill>
                <a:latin typeface="Calibri" panose="020F0502020204030204"/>
              </a:rPr>
              <a:t>User logs into AD using AD creds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BF7D22F-784E-4CB0-932C-1373208FDF95}"/>
              </a:ext>
            </a:extLst>
          </p:cNvPr>
          <p:cNvCxnSpPr>
            <a:cxnSpLocks/>
          </p:cNvCxnSpPr>
          <p:nvPr/>
        </p:nvCxnSpPr>
        <p:spPr>
          <a:xfrm flipV="1">
            <a:off x="2374727" y="2622345"/>
            <a:ext cx="307595" cy="60996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E56C6B84-7A79-46F1-A6F3-F5C7CF3C2BF0}"/>
              </a:ext>
            </a:extLst>
          </p:cNvPr>
          <p:cNvSpPr txBox="1"/>
          <p:nvPr/>
        </p:nvSpPr>
        <p:spPr>
          <a:xfrm>
            <a:off x="2744372" y="2767860"/>
            <a:ext cx="11062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chemeClr val="tx2"/>
                </a:solidFill>
              </a:rPr>
              <a:t>Autopilot service  creates AAD object for device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B55420D-EDE7-4040-AA82-0A0B20E94099}"/>
              </a:ext>
            </a:extLst>
          </p:cNvPr>
          <p:cNvSpPr txBox="1"/>
          <p:nvPr/>
        </p:nvSpPr>
        <p:spPr>
          <a:xfrm>
            <a:off x="2557785" y="2871923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C761478-D662-4B5B-8D3B-334F6F9EBB36}"/>
              </a:ext>
            </a:extLst>
          </p:cNvPr>
          <p:cNvSpPr txBox="1"/>
          <p:nvPr/>
        </p:nvSpPr>
        <p:spPr>
          <a:xfrm>
            <a:off x="2999335" y="4234952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11EAE00-C403-41A6-9F66-A03AC53D0A89}"/>
              </a:ext>
            </a:extLst>
          </p:cNvPr>
          <p:cNvSpPr txBox="1"/>
          <p:nvPr/>
        </p:nvSpPr>
        <p:spPr>
          <a:xfrm>
            <a:off x="5591805" y="461801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ED862C0-69BB-4179-8DE5-3D6344A8CEB6}"/>
              </a:ext>
            </a:extLst>
          </p:cNvPr>
          <p:cNvSpPr txBox="1"/>
          <p:nvPr/>
        </p:nvSpPr>
        <p:spPr>
          <a:xfrm>
            <a:off x="5506368" y="299143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9FEC92E-F326-4BEB-80EB-F60ABA8F738E}"/>
              </a:ext>
            </a:extLst>
          </p:cNvPr>
          <p:cNvSpPr txBox="1"/>
          <p:nvPr/>
        </p:nvSpPr>
        <p:spPr>
          <a:xfrm>
            <a:off x="7155735" y="290212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1888764E-B0CF-4C1E-A189-E10EDB85E171}"/>
              </a:ext>
            </a:extLst>
          </p:cNvPr>
          <p:cNvSpPr txBox="1"/>
          <p:nvPr/>
        </p:nvSpPr>
        <p:spPr>
          <a:xfrm>
            <a:off x="7639799" y="403490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64936F9-142F-47CA-86DC-658998A3AF90}"/>
              </a:ext>
            </a:extLst>
          </p:cNvPr>
          <p:cNvSpPr txBox="1"/>
          <p:nvPr/>
        </p:nvSpPr>
        <p:spPr>
          <a:xfrm>
            <a:off x="5998483" y="3647741"/>
            <a:ext cx="10360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159B8-F794-40AB-8B14-3F77F0AA535A}"/>
              </a:ext>
            </a:extLst>
          </p:cNvPr>
          <p:cNvSpPr txBox="1"/>
          <p:nvPr/>
        </p:nvSpPr>
        <p:spPr>
          <a:xfrm>
            <a:off x="3211578" y="4215460"/>
            <a:ext cx="104574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Autopilot profile download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6CF45B6-FDAF-48DA-9F4B-8D1DC4691A25}"/>
              </a:ext>
            </a:extLst>
          </p:cNvPr>
          <p:cNvCxnSpPr>
            <a:cxnSpLocks/>
          </p:cNvCxnSpPr>
          <p:nvPr/>
        </p:nvCxnSpPr>
        <p:spPr>
          <a:xfrm flipH="1" flipV="1">
            <a:off x="5134905" y="581906"/>
            <a:ext cx="1287200" cy="610306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09B7DE5-C9EA-4FFB-B86C-4AAD41698D9E}"/>
              </a:ext>
            </a:extLst>
          </p:cNvPr>
          <p:cNvCxnSpPr>
            <a:cxnSpLocks/>
          </p:cNvCxnSpPr>
          <p:nvPr/>
        </p:nvCxnSpPr>
        <p:spPr>
          <a:xfrm>
            <a:off x="5152332" y="704013"/>
            <a:ext cx="1204803" cy="564949"/>
          </a:xfrm>
          <a:prstGeom prst="straightConnector1">
            <a:avLst/>
          </a:prstGeom>
          <a:ln w="28575">
            <a:solidFill>
              <a:schemeClr val="tx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D450B60-CCAF-42EC-970A-BE64EF096C0E}"/>
              </a:ext>
            </a:extLst>
          </p:cNvPr>
          <p:cNvCxnSpPr>
            <a:cxnSpLocks/>
          </p:cNvCxnSpPr>
          <p:nvPr/>
        </p:nvCxnSpPr>
        <p:spPr>
          <a:xfrm flipH="1" flipV="1">
            <a:off x="5030160" y="1000804"/>
            <a:ext cx="2958326" cy="392003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0706DD49-56E3-402C-BCF9-631943B73E4E}"/>
              </a:ext>
            </a:extLst>
          </p:cNvPr>
          <p:cNvSpPr txBox="1"/>
          <p:nvPr/>
        </p:nvSpPr>
        <p:spPr>
          <a:xfrm>
            <a:off x="9315784" y="3567017"/>
            <a:ext cx="1224491" cy="8771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chemeClr val="tx2"/>
                </a:solidFill>
                <a:latin typeface="Calibri" panose="020F0502020204030204"/>
              </a:rPr>
              <a:t>Pause before User ESP begins to allow HAADJ to complete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rgbClr val="FF0000"/>
                </a:solidFill>
                <a:latin typeface="Calibri" panose="020F0502020204030204"/>
              </a:rPr>
              <a:t>*don’t touch either record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FC3F9CE-B127-46D8-93C9-C55A1A49FDC5}"/>
              </a:ext>
            </a:extLst>
          </p:cNvPr>
          <p:cNvSpPr txBox="1"/>
          <p:nvPr/>
        </p:nvSpPr>
        <p:spPr>
          <a:xfrm>
            <a:off x="9134524" y="1951478"/>
            <a:ext cx="275717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E5EBF4C-40DF-45B1-89A9-2415986F9435}"/>
              </a:ext>
            </a:extLst>
          </p:cNvPr>
          <p:cNvSpPr txBox="1"/>
          <p:nvPr/>
        </p:nvSpPr>
        <p:spPr>
          <a:xfrm>
            <a:off x="9345827" y="1874534"/>
            <a:ext cx="1374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 sends </a:t>
            </a:r>
            <a:r>
              <a:rPr kumimoji="0" lang="en-US" sz="1100" b="1" i="1" u="sng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targeted apps and profiles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FAD4587-E1DA-429C-A8FE-6755FC4907DD}"/>
              </a:ext>
            </a:extLst>
          </p:cNvPr>
          <p:cNvCxnSpPr>
            <a:cxnSpLocks/>
          </p:cNvCxnSpPr>
          <p:nvPr/>
        </p:nvCxnSpPr>
        <p:spPr>
          <a:xfrm flipH="1">
            <a:off x="3764710" y="627412"/>
            <a:ext cx="910147" cy="106766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7777B053-29E6-4FD1-A9B7-E3FF14669020}"/>
              </a:ext>
            </a:extLst>
          </p:cNvPr>
          <p:cNvSpPr txBox="1"/>
          <p:nvPr/>
        </p:nvSpPr>
        <p:spPr>
          <a:xfrm>
            <a:off x="10338583" y="3883613"/>
            <a:ext cx="169381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995363D-D113-4C4D-BE38-7A607AD10B95}"/>
              </a:ext>
            </a:extLst>
          </p:cNvPr>
          <p:cNvSpPr txBox="1"/>
          <p:nvPr/>
        </p:nvSpPr>
        <p:spPr>
          <a:xfrm>
            <a:off x="3926258" y="922052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B835462-0547-4C59-84DD-44938E70DD3E}"/>
              </a:ext>
            </a:extLst>
          </p:cNvPr>
          <p:cNvSpPr txBox="1"/>
          <p:nvPr/>
        </p:nvSpPr>
        <p:spPr>
          <a:xfrm>
            <a:off x="4097619" y="1130656"/>
            <a:ext cx="91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schemeClr val="tx2"/>
                </a:solidFill>
                <a:latin typeface="Calibri" panose="020F0502020204030204"/>
              </a:rPr>
              <a:t>HAADJ of device to AAD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8" name="Picture 4" descr="Image result for domain controller icon">
            <a:extLst>
              <a:ext uri="{FF2B5EF4-FFF2-40B4-BE49-F238E27FC236}">
                <a16:creationId xmlns:a16="http://schemas.microsoft.com/office/drawing/2014/main" id="{55F3CEF3-EF63-4BB1-BAEA-56DEF40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15" y="214518"/>
            <a:ext cx="493430" cy="72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3BFE27-6C22-4038-ABBB-F19CCBFA65AF}"/>
              </a:ext>
            </a:extLst>
          </p:cNvPr>
          <p:cNvSpPr txBox="1"/>
          <p:nvPr/>
        </p:nvSpPr>
        <p:spPr>
          <a:xfrm>
            <a:off x="4658835" y="315692"/>
            <a:ext cx="27732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AD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3DCD88-2A01-4E1F-811B-C78D5F4670A0}"/>
              </a:ext>
            </a:extLst>
          </p:cNvPr>
          <p:cNvSpPr txBox="1"/>
          <p:nvPr/>
        </p:nvSpPr>
        <p:spPr>
          <a:xfrm>
            <a:off x="136671" y="91196"/>
            <a:ext cx="39166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Hybrid Azure AD Autopilot flow</a:t>
            </a:r>
          </a:p>
        </p:txBody>
      </p:sp>
      <p:pic>
        <p:nvPicPr>
          <p:cNvPr id="1030" name="Picture 6" descr="Image result for reboot icon">
            <a:extLst>
              <a:ext uri="{FF2B5EF4-FFF2-40B4-BE49-F238E27FC236}">
                <a16:creationId xmlns:a16="http://schemas.microsoft.com/office/drawing/2014/main" id="{4899DE94-20E5-43C5-B811-C1C4A2EE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50" y="4476748"/>
            <a:ext cx="372310" cy="37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868C0A-4CF3-43DC-9F64-A22FA3BD98FB}"/>
              </a:ext>
            </a:extLst>
          </p:cNvPr>
          <p:cNvSpPr/>
          <p:nvPr/>
        </p:nvSpPr>
        <p:spPr>
          <a:xfrm>
            <a:off x="2820858" y="4969280"/>
            <a:ext cx="809428" cy="61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Autopilot profile download</a:t>
            </a:r>
          </a:p>
        </p:txBody>
      </p:sp>
      <p:pic>
        <p:nvPicPr>
          <p:cNvPr id="4" name="Picture 2" descr="Image result for windows 10 desktop">
            <a:extLst>
              <a:ext uri="{FF2B5EF4-FFF2-40B4-BE49-F238E27FC236}">
                <a16:creationId xmlns:a16="http://schemas.microsoft.com/office/drawing/2014/main" id="{DF6E5612-CCFB-426B-B9F4-6C6B1721B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875" b="10789"/>
          <a:stretch/>
        </p:blipFill>
        <p:spPr bwMode="auto">
          <a:xfrm>
            <a:off x="11249740" y="5152064"/>
            <a:ext cx="890025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56486C6E-9D82-484D-84F9-38AF556C343D}"/>
              </a:ext>
            </a:extLst>
          </p:cNvPr>
          <p:cNvSpPr/>
          <p:nvPr/>
        </p:nvSpPr>
        <p:spPr>
          <a:xfrm>
            <a:off x="24072" y="6298198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6" name="AutoShape 2" descr="Image result for windows 10 getting ready">
            <a:extLst>
              <a:ext uri="{FF2B5EF4-FFF2-40B4-BE49-F238E27FC236}">
                <a16:creationId xmlns:a16="http://schemas.microsoft.com/office/drawing/2014/main" id="{75923B64-5FBB-4EFB-AA6D-F99744A3B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92151" y="66536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C9BF52-1955-48ED-B46E-C652C72945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792"/>
          <a:stretch/>
        </p:blipFill>
        <p:spPr>
          <a:xfrm>
            <a:off x="8661006" y="4952069"/>
            <a:ext cx="1020491" cy="60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979B2-9C42-494F-8F02-288B6BCF09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142"/>
          <a:stretch/>
        </p:blipFill>
        <p:spPr>
          <a:xfrm>
            <a:off x="8725403" y="5262092"/>
            <a:ext cx="1001631" cy="474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1C61D-1299-4A09-B289-5232E6676E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637" t="25021" r="28622" b="26552"/>
          <a:stretch/>
        </p:blipFill>
        <p:spPr>
          <a:xfrm>
            <a:off x="8852922" y="5475230"/>
            <a:ext cx="940939" cy="4748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5053DE-C810-4F67-8D3D-394ADD7DDB1A}"/>
              </a:ext>
            </a:extLst>
          </p:cNvPr>
          <p:cNvSpPr txBox="1"/>
          <p:nvPr/>
        </p:nvSpPr>
        <p:spPr>
          <a:xfrm>
            <a:off x="11317400" y="5915639"/>
            <a:ext cx="1009828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Desktop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3ABBE0-420D-43E0-8AFD-70C948B70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97" y="4955417"/>
            <a:ext cx="1392690" cy="7241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7BAFC-3241-4211-8575-452A37957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0392" y="5133165"/>
            <a:ext cx="1324061" cy="827255"/>
          </a:xfrm>
          <a:prstGeom prst="rect">
            <a:avLst/>
          </a:prstGeom>
        </p:spPr>
      </p:pic>
      <p:pic>
        <p:nvPicPr>
          <p:cNvPr id="19" name="Picture 2" descr="Image result for win10 oobe network">
            <a:extLst>
              <a:ext uri="{FF2B5EF4-FFF2-40B4-BE49-F238E27FC236}">
                <a16:creationId xmlns:a16="http://schemas.microsoft.com/office/drawing/2014/main" id="{C73E8FC2-9819-484F-8602-AF75A7031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0565" r="18432" b="42084"/>
          <a:stretch/>
        </p:blipFill>
        <p:spPr bwMode="auto">
          <a:xfrm>
            <a:off x="1416833" y="5391017"/>
            <a:ext cx="1324061" cy="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result for device boot">
            <a:extLst>
              <a:ext uri="{FF2B5EF4-FFF2-40B4-BE49-F238E27FC236}">
                <a16:creationId xmlns:a16="http://schemas.microsoft.com/office/drawing/2014/main" id="{9441AEF0-0644-43A0-9544-A83B68532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" y="4955417"/>
            <a:ext cx="967031" cy="7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CFBE17-233D-4D28-9B07-9534B4F27FBA}"/>
              </a:ext>
            </a:extLst>
          </p:cNvPr>
          <p:cNvSpPr txBox="1"/>
          <p:nvPr/>
        </p:nvSpPr>
        <p:spPr>
          <a:xfrm>
            <a:off x="151477" y="5646111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5609AB-DA09-4018-B165-AFB782F84473}"/>
              </a:ext>
            </a:extLst>
          </p:cNvPr>
          <p:cNvSpPr txBox="1"/>
          <p:nvPr/>
        </p:nvSpPr>
        <p:spPr>
          <a:xfrm>
            <a:off x="1120153" y="6153409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Lang,Keyboard,Network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E8B64E2-1FD9-439A-82D1-60D567E23961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3225572" y="5581097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2AF97D-1012-4D1B-BF3F-FFCEBE4ACF74}"/>
              </a:ext>
            </a:extLst>
          </p:cNvPr>
          <p:cNvCxnSpPr>
            <a:cxnSpLocks/>
          </p:cNvCxnSpPr>
          <p:nvPr/>
        </p:nvCxnSpPr>
        <p:spPr>
          <a:xfrm>
            <a:off x="4915724" y="5864516"/>
            <a:ext cx="0" cy="56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33034B-89EA-4686-9E22-AF2932744DC1}"/>
              </a:ext>
            </a:extLst>
          </p:cNvPr>
          <p:cNvCxnSpPr>
            <a:cxnSpLocks/>
          </p:cNvCxnSpPr>
          <p:nvPr/>
        </p:nvCxnSpPr>
        <p:spPr>
          <a:xfrm>
            <a:off x="10614584" y="5970382"/>
            <a:ext cx="1466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0243045-673F-498E-AD06-755B2445E292}"/>
              </a:ext>
            </a:extLst>
          </p:cNvPr>
          <p:cNvCxnSpPr>
            <a:cxnSpLocks/>
          </p:cNvCxnSpPr>
          <p:nvPr/>
        </p:nvCxnSpPr>
        <p:spPr>
          <a:xfrm flipH="1">
            <a:off x="742653" y="5634561"/>
            <a:ext cx="20068" cy="7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927BE03-0F95-443E-9B3E-40BFB122E18B}"/>
              </a:ext>
            </a:extLst>
          </p:cNvPr>
          <p:cNvSpPr/>
          <p:nvPr/>
        </p:nvSpPr>
        <p:spPr>
          <a:xfrm>
            <a:off x="2467681" y="58360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AADJ &amp;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Enrollment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C5F15A6-D3F3-45CB-A1FC-5186A16DA9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4290" y="4950632"/>
            <a:ext cx="1347298" cy="95103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D65FC38-95F9-4EEE-8791-2D93FDF19EEB}"/>
              </a:ext>
            </a:extLst>
          </p:cNvPr>
          <p:cNvSpPr/>
          <p:nvPr/>
        </p:nvSpPr>
        <p:spPr>
          <a:xfrm>
            <a:off x="6219854" y="5847478"/>
            <a:ext cx="1334020" cy="610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Device ESP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(OOBE)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D794D27-3A39-41F8-B448-6755474950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68313" y="5019348"/>
            <a:ext cx="1347298" cy="95103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6D338C3-1A18-42F8-ACA3-49B1CAF17DE7}"/>
              </a:ext>
            </a:extLst>
          </p:cNvPr>
          <p:cNvSpPr/>
          <p:nvPr/>
        </p:nvSpPr>
        <p:spPr>
          <a:xfrm>
            <a:off x="10036101" y="5939060"/>
            <a:ext cx="111921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ESP 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F0728A-CA24-40EA-A0C8-BC8583EAD7C4}"/>
              </a:ext>
            </a:extLst>
          </p:cNvPr>
          <p:cNvCxnSpPr>
            <a:cxnSpLocks/>
          </p:cNvCxnSpPr>
          <p:nvPr/>
        </p:nvCxnSpPr>
        <p:spPr>
          <a:xfrm>
            <a:off x="9552766" y="5970382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2187065-109C-41BF-A535-4E65364407A2}"/>
              </a:ext>
            </a:extLst>
          </p:cNvPr>
          <p:cNvSpPr/>
          <p:nvPr/>
        </p:nvSpPr>
        <p:spPr>
          <a:xfrm>
            <a:off x="8895958" y="5989755"/>
            <a:ext cx="619273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FSIA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357FDF2-E069-488C-8AB1-AC2690A9EA44}"/>
              </a:ext>
            </a:extLst>
          </p:cNvPr>
          <p:cNvCxnSpPr>
            <a:cxnSpLocks/>
          </p:cNvCxnSpPr>
          <p:nvPr/>
        </p:nvCxnSpPr>
        <p:spPr>
          <a:xfrm>
            <a:off x="6283024" y="5915639"/>
            <a:ext cx="0" cy="47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D0ED88-1B0C-4E3D-A1A2-CB7C81B90C9D}"/>
              </a:ext>
            </a:extLst>
          </p:cNvPr>
          <p:cNvSpPr/>
          <p:nvPr/>
        </p:nvSpPr>
        <p:spPr>
          <a:xfrm>
            <a:off x="6139588" y="5442768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29E5C0-6232-42F3-BB85-0FA1DFD26348}"/>
              </a:ext>
            </a:extLst>
          </p:cNvPr>
          <p:cNvSpPr/>
          <p:nvPr/>
        </p:nvSpPr>
        <p:spPr>
          <a:xfrm>
            <a:off x="9826294" y="5707190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0D8D18E-FE15-44B2-A47F-83620EBE57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012" y="4957209"/>
            <a:ext cx="1347298" cy="951034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5C5EB2A-B4B7-4B68-AE1D-0590E1AEF57F}"/>
              </a:ext>
            </a:extLst>
          </p:cNvPr>
          <p:cNvSpPr/>
          <p:nvPr/>
        </p:nvSpPr>
        <p:spPr>
          <a:xfrm>
            <a:off x="4718836" y="5257242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F35C98-ECE8-496A-BBCA-90CFE6072A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9463" y="4956891"/>
            <a:ext cx="1010587" cy="94477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44DEC1B-8B5B-4912-BB9E-E23021567252}"/>
              </a:ext>
            </a:extLst>
          </p:cNvPr>
          <p:cNvSpPr txBox="1"/>
          <p:nvPr/>
        </p:nvSpPr>
        <p:spPr>
          <a:xfrm>
            <a:off x="3640443" y="5852291"/>
            <a:ext cx="1128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login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 #1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A6D96B8-C34C-4809-A4FD-C11CA03813BC}"/>
              </a:ext>
            </a:extLst>
          </p:cNvPr>
          <p:cNvCxnSpPr>
            <a:cxnSpLocks/>
          </p:cNvCxnSpPr>
          <p:nvPr/>
        </p:nvCxnSpPr>
        <p:spPr>
          <a:xfrm>
            <a:off x="3872729" y="5784027"/>
            <a:ext cx="8089" cy="63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2" descr="See the source image">
            <a:extLst>
              <a:ext uri="{FF2B5EF4-FFF2-40B4-BE49-F238E27FC236}">
                <a16:creationId xmlns:a16="http://schemas.microsoft.com/office/drawing/2014/main" id="{A0BB84AD-D011-40CC-BF1A-8A7CD8E27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99" y="6398772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See the source image">
            <a:extLst>
              <a:ext uri="{FF2B5EF4-FFF2-40B4-BE49-F238E27FC236}">
                <a16:creationId xmlns:a16="http://schemas.microsoft.com/office/drawing/2014/main" id="{B422437A-C371-4CF3-876A-FF349FA84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99" y="6314474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B51CD77D-CED7-4660-94B9-9B45FF324B19}"/>
              </a:ext>
            </a:extLst>
          </p:cNvPr>
          <p:cNvSpPr txBox="1"/>
          <p:nvPr/>
        </p:nvSpPr>
        <p:spPr>
          <a:xfrm>
            <a:off x="1840079" y="656055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0C76B7B-BF1F-4CD9-9664-69EA3F3FC30E}"/>
              </a:ext>
            </a:extLst>
          </p:cNvPr>
          <p:cNvSpPr txBox="1"/>
          <p:nvPr/>
        </p:nvSpPr>
        <p:spPr>
          <a:xfrm>
            <a:off x="3983773" y="64831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A156B1A-B172-454A-94BB-2BFD39DA5981}"/>
              </a:ext>
            </a:extLst>
          </p:cNvPr>
          <p:cNvCxnSpPr>
            <a:cxnSpLocks/>
          </p:cNvCxnSpPr>
          <p:nvPr/>
        </p:nvCxnSpPr>
        <p:spPr>
          <a:xfrm flipH="1">
            <a:off x="5888536" y="1995637"/>
            <a:ext cx="175656" cy="295785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5FA041E-A7A7-4280-9E7C-F528C7EA9A71}"/>
              </a:ext>
            </a:extLst>
          </p:cNvPr>
          <p:cNvSpPr/>
          <p:nvPr/>
        </p:nvSpPr>
        <p:spPr>
          <a:xfrm>
            <a:off x="353771" y="1257366"/>
            <a:ext cx="140421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2"/>
                </a:solidFill>
              </a:rPr>
              <a:t>Device registered in Autopilot by;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OEM/Partner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 err="1">
                <a:solidFill>
                  <a:schemeClr val="tx2"/>
                </a:solidFill>
              </a:rPr>
              <a:t>Powershell</a:t>
            </a:r>
            <a:r>
              <a:rPr lang="en-GB" sz="900" dirty="0">
                <a:solidFill>
                  <a:schemeClr val="tx2"/>
                </a:solidFill>
              </a:rPr>
              <a:t> script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SCCM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900" dirty="0">
                <a:solidFill>
                  <a:schemeClr val="tx2"/>
                </a:solidFill>
              </a:rPr>
              <a:t>Existing Intune managed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C666987C-E600-4085-ACDD-17C0CA10D524}"/>
              </a:ext>
            </a:extLst>
          </p:cNvPr>
          <p:cNvSpPr txBox="1"/>
          <p:nvPr/>
        </p:nvSpPr>
        <p:spPr>
          <a:xfrm>
            <a:off x="254132" y="1649770"/>
            <a:ext cx="137858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1</a:t>
            </a:r>
          </a:p>
        </p:txBody>
      </p:sp>
      <p:pic>
        <p:nvPicPr>
          <p:cNvPr id="63" name="Picture 62" descr="See the source image">
            <a:extLst>
              <a:ext uri="{FF2B5EF4-FFF2-40B4-BE49-F238E27FC236}">
                <a16:creationId xmlns:a16="http://schemas.microsoft.com/office/drawing/2014/main" id="{23C6E65D-E977-4ABC-B46F-53752547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663" y="6331418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AD22B0B-E67B-4D4A-9CAA-9525DDBD71D7}"/>
              </a:ext>
            </a:extLst>
          </p:cNvPr>
          <p:cNvSpPr txBox="1"/>
          <p:nvPr/>
        </p:nvSpPr>
        <p:spPr>
          <a:xfrm>
            <a:off x="7867137" y="650012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E432357-461A-456B-A460-67C27F09EC93}"/>
              </a:ext>
            </a:extLst>
          </p:cNvPr>
          <p:cNvSpPr txBox="1"/>
          <p:nvPr/>
        </p:nvSpPr>
        <p:spPr>
          <a:xfrm>
            <a:off x="4956134" y="5833787"/>
            <a:ext cx="6317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login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 #2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907A5BD-4362-4B4E-AF1B-B295B7FF7E11}"/>
              </a:ext>
            </a:extLst>
          </p:cNvPr>
          <p:cNvCxnSpPr>
            <a:cxnSpLocks/>
          </p:cNvCxnSpPr>
          <p:nvPr/>
        </p:nvCxnSpPr>
        <p:spPr>
          <a:xfrm>
            <a:off x="7773612" y="5763640"/>
            <a:ext cx="8089" cy="63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windows 10 login">
            <a:extLst>
              <a:ext uri="{FF2B5EF4-FFF2-40B4-BE49-F238E27FC236}">
                <a16:creationId xmlns:a16="http://schemas.microsoft.com/office/drawing/2014/main" id="{F7A3B2E8-C8FF-4F2E-AC80-D976B812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38" y="4948278"/>
            <a:ext cx="1008853" cy="9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09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37">
            <a:extLst>
              <a:ext uri="{FF2B5EF4-FFF2-40B4-BE49-F238E27FC236}">
                <a16:creationId xmlns:a16="http://schemas.microsoft.com/office/drawing/2014/main" id="{F36BB327-579B-4461-8B8B-DB0E7F3C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3" y="-18385"/>
            <a:ext cx="10864933" cy="430887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Compare of USD, SDM, WG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750E4FF-FD5F-410F-BC30-A40AFF7B29EE}"/>
              </a:ext>
            </a:extLst>
          </p:cNvPr>
          <p:cNvSpPr/>
          <p:nvPr/>
        </p:nvSpPr>
        <p:spPr>
          <a:xfrm>
            <a:off x="3599652" y="4958280"/>
            <a:ext cx="809428" cy="61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Autopilot profile download</a:t>
            </a:r>
          </a:p>
        </p:txBody>
      </p:sp>
      <p:pic>
        <p:nvPicPr>
          <p:cNvPr id="92" name="Picture 2" descr="Image result for windows 10 desktop">
            <a:extLst>
              <a:ext uri="{FF2B5EF4-FFF2-40B4-BE49-F238E27FC236}">
                <a16:creationId xmlns:a16="http://schemas.microsoft.com/office/drawing/2014/main" id="{716D1DBA-C8E4-4419-8B1A-4A9C4044A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875" b="10789"/>
          <a:stretch/>
        </p:blipFill>
        <p:spPr bwMode="auto">
          <a:xfrm>
            <a:off x="11140609" y="5116066"/>
            <a:ext cx="1059555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Arrow: Right 92">
            <a:extLst>
              <a:ext uri="{FF2B5EF4-FFF2-40B4-BE49-F238E27FC236}">
                <a16:creationId xmlns:a16="http://schemas.microsoft.com/office/drawing/2014/main" id="{7EB94362-7FE4-457F-B573-9171C5720DA5}"/>
              </a:ext>
            </a:extLst>
          </p:cNvPr>
          <p:cNvSpPr/>
          <p:nvPr/>
        </p:nvSpPr>
        <p:spPr>
          <a:xfrm>
            <a:off x="651005" y="6301060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94" name="AutoShape 2" descr="Image result for windows 10 getting ready">
            <a:extLst>
              <a:ext uri="{FF2B5EF4-FFF2-40B4-BE49-F238E27FC236}">
                <a16:creationId xmlns:a16="http://schemas.microsoft.com/office/drawing/2014/main" id="{51A086B0-5D73-48D5-81A3-44B627E8F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85207" y="66564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D938523-1650-4706-9484-ED77960E1D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2"/>
          <a:stretch/>
        </p:blipFill>
        <p:spPr>
          <a:xfrm>
            <a:off x="8500017" y="4963126"/>
            <a:ext cx="1020491" cy="60623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16C5279-B7CA-4F71-990E-536098F000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42"/>
          <a:stretch/>
        </p:blipFill>
        <p:spPr>
          <a:xfrm>
            <a:off x="8564414" y="5273149"/>
            <a:ext cx="1001631" cy="47488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1E853BD-7C53-44A4-B15E-39F1A64C5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37" t="25021" r="28622" b="26552"/>
          <a:stretch/>
        </p:blipFill>
        <p:spPr>
          <a:xfrm>
            <a:off x="8691933" y="5486287"/>
            <a:ext cx="940939" cy="47488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ECE86F4-006A-4F62-BF1E-C2EB2B7737F4}"/>
              </a:ext>
            </a:extLst>
          </p:cNvPr>
          <p:cNvSpPr txBox="1"/>
          <p:nvPr/>
        </p:nvSpPr>
        <p:spPr>
          <a:xfrm>
            <a:off x="11229757" y="5949162"/>
            <a:ext cx="1009828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Desktop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3E059824-0EAF-4F0E-A5A1-0C21764B6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074" y="4958279"/>
            <a:ext cx="1392690" cy="72419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2E6630B6-DFCF-47A5-BC3F-3DC5891B7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4069" y="5136027"/>
            <a:ext cx="1324061" cy="827255"/>
          </a:xfrm>
          <a:prstGeom prst="rect">
            <a:avLst/>
          </a:prstGeom>
        </p:spPr>
      </p:pic>
      <p:pic>
        <p:nvPicPr>
          <p:cNvPr id="101" name="Picture 2" descr="Image result for win10 oobe network">
            <a:extLst>
              <a:ext uri="{FF2B5EF4-FFF2-40B4-BE49-F238E27FC236}">
                <a16:creationId xmlns:a16="http://schemas.microsoft.com/office/drawing/2014/main" id="{DB02782C-C0A2-4811-9D40-B2EAACFE5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0565" r="18432" b="42084"/>
          <a:stretch/>
        </p:blipFill>
        <p:spPr bwMode="auto">
          <a:xfrm>
            <a:off x="2190510" y="5393879"/>
            <a:ext cx="1324061" cy="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Image result for device boot">
            <a:extLst>
              <a:ext uri="{FF2B5EF4-FFF2-40B4-BE49-F238E27FC236}">
                <a16:creationId xmlns:a16="http://schemas.microsoft.com/office/drawing/2014/main" id="{A7CF85C6-BDE3-4897-8423-373DAB89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53" y="4958279"/>
            <a:ext cx="967031" cy="7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87C281E-878F-4C94-83BC-825F9F823CCE}"/>
              </a:ext>
            </a:extLst>
          </p:cNvPr>
          <p:cNvSpPr txBox="1"/>
          <p:nvPr/>
        </p:nvSpPr>
        <p:spPr>
          <a:xfrm>
            <a:off x="778410" y="5648973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8DAEC4D-02BD-4FAF-AD49-2EE847B43F80}"/>
              </a:ext>
            </a:extLst>
          </p:cNvPr>
          <p:cNvSpPr txBox="1"/>
          <p:nvPr/>
        </p:nvSpPr>
        <p:spPr>
          <a:xfrm>
            <a:off x="1747086" y="6156271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Lang,Keyboard,Network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C0B56B1-784D-429E-8D43-A373417E67F9}"/>
              </a:ext>
            </a:extLst>
          </p:cNvPr>
          <p:cNvCxnSpPr>
            <a:cxnSpLocks/>
            <a:stCxn id="91" idx="2"/>
          </p:cNvCxnSpPr>
          <p:nvPr/>
        </p:nvCxnSpPr>
        <p:spPr>
          <a:xfrm>
            <a:off x="4004366" y="5570097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7123B74-80D5-41F1-835D-73CD4C7B4C9D}"/>
              </a:ext>
            </a:extLst>
          </p:cNvPr>
          <p:cNvCxnSpPr>
            <a:cxnSpLocks/>
          </p:cNvCxnSpPr>
          <p:nvPr/>
        </p:nvCxnSpPr>
        <p:spPr>
          <a:xfrm>
            <a:off x="4557861" y="5818651"/>
            <a:ext cx="0" cy="56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D28E38E9-17B0-417C-A574-B3A18DEA9BFB}"/>
              </a:ext>
            </a:extLst>
          </p:cNvPr>
          <p:cNvCxnSpPr>
            <a:cxnSpLocks/>
          </p:cNvCxnSpPr>
          <p:nvPr/>
        </p:nvCxnSpPr>
        <p:spPr>
          <a:xfrm>
            <a:off x="10470523" y="5981439"/>
            <a:ext cx="1466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A4B2ECC-28D0-4CA8-8690-8F3823CF0FB4}"/>
              </a:ext>
            </a:extLst>
          </p:cNvPr>
          <p:cNvCxnSpPr>
            <a:cxnSpLocks/>
          </p:cNvCxnSpPr>
          <p:nvPr/>
        </p:nvCxnSpPr>
        <p:spPr>
          <a:xfrm flipH="1">
            <a:off x="1369586" y="5637423"/>
            <a:ext cx="20068" cy="7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A609FF5-961B-40D4-8099-19844246464C}"/>
              </a:ext>
            </a:extLst>
          </p:cNvPr>
          <p:cNvSpPr/>
          <p:nvPr/>
        </p:nvSpPr>
        <p:spPr>
          <a:xfrm>
            <a:off x="2147859" y="588307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TPM attestation,</a:t>
            </a:r>
          </a:p>
          <a:p>
            <a:pPr algn="ctr"/>
            <a:r>
              <a:rPr lang="en-US" sz="1200" dirty="0">
                <a:solidFill>
                  <a:schemeClr val="tx2"/>
                </a:solidFill>
              </a:rPr>
              <a:t>AADJ &amp; Enrollment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5099B7BC-2B4B-41C3-AB5D-7433038937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0450" y="4938937"/>
            <a:ext cx="1347298" cy="951034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D1025B0A-178F-4524-BA0C-6A25FE533237}"/>
              </a:ext>
            </a:extLst>
          </p:cNvPr>
          <p:cNvSpPr/>
          <p:nvPr/>
        </p:nvSpPr>
        <p:spPr>
          <a:xfrm>
            <a:off x="6017462" y="5832963"/>
            <a:ext cx="1334020" cy="610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Device ESP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(OOBE)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49F473AB-FF23-4F95-B338-532436B0AD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24252" y="5030405"/>
            <a:ext cx="1347298" cy="951034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5FB67D3E-C88D-4506-9673-A1701A4DF65D}"/>
              </a:ext>
            </a:extLst>
          </p:cNvPr>
          <p:cNvSpPr/>
          <p:nvPr/>
        </p:nvSpPr>
        <p:spPr>
          <a:xfrm>
            <a:off x="9892040" y="5950117"/>
            <a:ext cx="111921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ESP 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EF0B834-D635-4005-9A94-33D4A1954E2D}"/>
              </a:ext>
            </a:extLst>
          </p:cNvPr>
          <p:cNvCxnSpPr>
            <a:cxnSpLocks/>
          </p:cNvCxnSpPr>
          <p:nvPr/>
        </p:nvCxnSpPr>
        <p:spPr>
          <a:xfrm>
            <a:off x="9391777" y="5981439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435EFAC-972D-468B-8523-3A2BE3366312}"/>
              </a:ext>
            </a:extLst>
          </p:cNvPr>
          <p:cNvSpPr/>
          <p:nvPr/>
        </p:nvSpPr>
        <p:spPr>
          <a:xfrm>
            <a:off x="8734969" y="6000812"/>
            <a:ext cx="619273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FSIA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3FFE06-6EDE-48F6-90A7-DCC300E33E1C}"/>
              </a:ext>
            </a:extLst>
          </p:cNvPr>
          <p:cNvCxnSpPr>
            <a:cxnSpLocks/>
          </p:cNvCxnSpPr>
          <p:nvPr/>
        </p:nvCxnSpPr>
        <p:spPr>
          <a:xfrm>
            <a:off x="6069184" y="5903944"/>
            <a:ext cx="0" cy="47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F07D57FD-C86A-411B-A3D3-B77EABE30AB7}"/>
              </a:ext>
            </a:extLst>
          </p:cNvPr>
          <p:cNvSpPr/>
          <p:nvPr/>
        </p:nvSpPr>
        <p:spPr>
          <a:xfrm>
            <a:off x="5925748" y="5431073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7B320D1E-DF2E-4FE4-83BD-9446AE697FD7}"/>
              </a:ext>
            </a:extLst>
          </p:cNvPr>
          <p:cNvSpPr/>
          <p:nvPr/>
        </p:nvSpPr>
        <p:spPr>
          <a:xfrm>
            <a:off x="9682233" y="5718247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0A0786BD-C744-40F2-A5FE-8A76B71CB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2376" y="4945514"/>
            <a:ext cx="1347298" cy="951034"/>
          </a:xfrm>
          <a:prstGeom prst="rect">
            <a:avLst/>
          </a:prstGeom>
        </p:spPr>
      </p:pic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1FC4086D-AE0C-4FC5-96A9-1F5EDDB16A16}"/>
              </a:ext>
            </a:extLst>
          </p:cNvPr>
          <p:cNvSpPr/>
          <p:nvPr/>
        </p:nvSpPr>
        <p:spPr>
          <a:xfrm>
            <a:off x="4454200" y="5245547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885B034-75D6-47CF-93C2-8922BAD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76" y="6401634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D11A25AB-D6EB-4649-9C92-1772147E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305" y="6307888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B0573-53E9-4538-AC8C-65DA8913CCFD}"/>
              </a:ext>
            </a:extLst>
          </p:cNvPr>
          <p:cNvSpPr txBox="1"/>
          <p:nvPr/>
        </p:nvSpPr>
        <p:spPr>
          <a:xfrm>
            <a:off x="2613756" y="65634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05907-0C82-40F3-B6E0-8F1163554EBC}"/>
              </a:ext>
            </a:extLst>
          </p:cNvPr>
          <p:cNvSpPr txBox="1"/>
          <p:nvPr/>
        </p:nvSpPr>
        <p:spPr>
          <a:xfrm>
            <a:off x="7956394" y="64759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pic>
        <p:nvPicPr>
          <p:cNvPr id="7" name="Picture 2" descr="Image result for windows 10 login">
            <a:extLst>
              <a:ext uri="{FF2B5EF4-FFF2-40B4-BE49-F238E27FC236}">
                <a16:creationId xmlns:a16="http://schemas.microsoft.com/office/drawing/2014/main" id="{6729A44E-11DE-4F48-A4C5-4096C931C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048" y="4950825"/>
            <a:ext cx="1008853" cy="9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438234-7F98-4E5E-AEC1-5BD16DAAF87E}"/>
              </a:ext>
            </a:extLst>
          </p:cNvPr>
          <p:cNvCxnSpPr>
            <a:cxnSpLocks/>
          </p:cNvCxnSpPr>
          <p:nvPr/>
        </p:nvCxnSpPr>
        <p:spPr>
          <a:xfrm>
            <a:off x="7585207" y="5971708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ED28D03-F7F0-4BD8-A605-65295E9260D9}"/>
              </a:ext>
            </a:extLst>
          </p:cNvPr>
          <p:cNvSpPr txBox="1"/>
          <p:nvPr/>
        </p:nvSpPr>
        <p:spPr>
          <a:xfrm>
            <a:off x="7346056" y="585978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User login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ACAA43-FE10-44A5-A09D-D5489C4B1976}"/>
              </a:ext>
            </a:extLst>
          </p:cNvPr>
          <p:cNvSpPr txBox="1"/>
          <p:nvPr/>
        </p:nvSpPr>
        <p:spPr>
          <a:xfrm>
            <a:off x="10168429" y="6425271"/>
            <a:ext cx="724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Optional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8986D8E-9028-45C3-8954-74F0FBBCEE23}"/>
              </a:ext>
            </a:extLst>
          </p:cNvPr>
          <p:cNvSpPr txBox="1"/>
          <p:nvPr/>
        </p:nvSpPr>
        <p:spPr>
          <a:xfrm>
            <a:off x="-64308" y="6001193"/>
            <a:ext cx="630301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SDM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64C5FFF-7899-46A5-98B2-5419B1841BEA}"/>
              </a:ext>
            </a:extLst>
          </p:cNvPr>
          <p:cNvSpPr/>
          <p:nvPr/>
        </p:nvSpPr>
        <p:spPr>
          <a:xfrm>
            <a:off x="3225924" y="465098"/>
            <a:ext cx="809428" cy="61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Autopilot profile download</a:t>
            </a:r>
          </a:p>
        </p:txBody>
      </p:sp>
      <p:pic>
        <p:nvPicPr>
          <p:cNvPr id="137" name="Picture 2" descr="Image result for windows 10 desktop">
            <a:extLst>
              <a:ext uri="{FF2B5EF4-FFF2-40B4-BE49-F238E27FC236}">
                <a16:creationId xmlns:a16="http://schemas.microsoft.com/office/drawing/2014/main" id="{EEA1E4CD-BFBF-43A0-8EC8-7994061E9C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875" b="10789"/>
          <a:stretch/>
        </p:blipFill>
        <p:spPr bwMode="auto">
          <a:xfrm>
            <a:off x="11148589" y="603360"/>
            <a:ext cx="1059555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Arrow: Right 137">
            <a:extLst>
              <a:ext uri="{FF2B5EF4-FFF2-40B4-BE49-F238E27FC236}">
                <a16:creationId xmlns:a16="http://schemas.microsoft.com/office/drawing/2014/main" id="{AD680158-9534-42EB-B81F-461E3442D76C}"/>
              </a:ext>
            </a:extLst>
          </p:cNvPr>
          <p:cNvSpPr/>
          <p:nvPr/>
        </p:nvSpPr>
        <p:spPr>
          <a:xfrm>
            <a:off x="277277" y="1807878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139" name="AutoShape 2" descr="Image result for windows 10 getting ready">
            <a:extLst>
              <a:ext uri="{FF2B5EF4-FFF2-40B4-BE49-F238E27FC236}">
                <a16:creationId xmlns:a16="http://schemas.microsoft.com/office/drawing/2014/main" id="{ECC8F093-714C-4AAF-B99F-3F42BB469B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11479" y="229043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3E07FE24-5651-4BF6-B5A1-2DC6E776A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2"/>
          <a:stretch/>
        </p:blipFill>
        <p:spPr>
          <a:xfrm>
            <a:off x="8507997" y="450420"/>
            <a:ext cx="1020491" cy="606232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F7F461EA-9254-4A83-B04A-0A3CAD8268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42"/>
          <a:stretch/>
        </p:blipFill>
        <p:spPr>
          <a:xfrm>
            <a:off x="8572394" y="760443"/>
            <a:ext cx="1001631" cy="474882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B0E26543-95F7-48C5-9113-13BF2760C2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37" t="25021" r="28622" b="26552"/>
          <a:stretch/>
        </p:blipFill>
        <p:spPr>
          <a:xfrm>
            <a:off x="8699913" y="973581"/>
            <a:ext cx="940939" cy="474882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507E3AC8-4F81-4D89-B9E8-298F6B475263}"/>
              </a:ext>
            </a:extLst>
          </p:cNvPr>
          <p:cNvSpPr txBox="1"/>
          <p:nvPr/>
        </p:nvSpPr>
        <p:spPr>
          <a:xfrm>
            <a:off x="11237737" y="1436456"/>
            <a:ext cx="1009828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Desktop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A64042A7-9016-45BC-BE4A-9791E4500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4346" y="465097"/>
            <a:ext cx="1392690" cy="72419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1245A577-75B4-4DF7-A046-DD86F3F37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341" y="642845"/>
            <a:ext cx="1324061" cy="827255"/>
          </a:xfrm>
          <a:prstGeom prst="rect">
            <a:avLst/>
          </a:prstGeom>
        </p:spPr>
      </p:pic>
      <p:pic>
        <p:nvPicPr>
          <p:cNvPr id="146" name="Picture 2" descr="Image result for win10 oobe network">
            <a:extLst>
              <a:ext uri="{FF2B5EF4-FFF2-40B4-BE49-F238E27FC236}">
                <a16:creationId xmlns:a16="http://schemas.microsoft.com/office/drawing/2014/main" id="{F157E312-11D2-4B47-8739-D40321291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0565" r="18432" b="42084"/>
          <a:stretch/>
        </p:blipFill>
        <p:spPr bwMode="auto">
          <a:xfrm>
            <a:off x="1816782" y="900697"/>
            <a:ext cx="1324061" cy="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4" descr="Image result for device boot">
            <a:extLst>
              <a:ext uri="{FF2B5EF4-FFF2-40B4-BE49-F238E27FC236}">
                <a16:creationId xmlns:a16="http://schemas.microsoft.com/office/drawing/2014/main" id="{183C833E-6158-41AB-8797-C914950E1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25" y="465097"/>
            <a:ext cx="967031" cy="7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FAF2FC32-F26A-4C1E-BA0A-F8613EA8492E}"/>
              </a:ext>
            </a:extLst>
          </p:cNvPr>
          <p:cNvSpPr txBox="1"/>
          <p:nvPr/>
        </p:nvSpPr>
        <p:spPr>
          <a:xfrm>
            <a:off x="404682" y="1155791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86CE1A4-3D67-4975-B6AF-A451931E5BA4}"/>
              </a:ext>
            </a:extLst>
          </p:cNvPr>
          <p:cNvSpPr txBox="1"/>
          <p:nvPr/>
        </p:nvSpPr>
        <p:spPr>
          <a:xfrm>
            <a:off x="1373358" y="1663089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Lang,Keyboard,Network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917DA57-ED5C-4A7F-A51B-B851A207EE9E}"/>
              </a:ext>
            </a:extLst>
          </p:cNvPr>
          <p:cNvCxnSpPr>
            <a:cxnSpLocks/>
            <a:stCxn id="136" idx="2"/>
          </p:cNvCxnSpPr>
          <p:nvPr/>
        </p:nvCxnSpPr>
        <p:spPr>
          <a:xfrm>
            <a:off x="3630638" y="1076915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B975D6F5-0212-4661-A4B8-8A4CF3CB931E}"/>
              </a:ext>
            </a:extLst>
          </p:cNvPr>
          <p:cNvCxnSpPr>
            <a:cxnSpLocks/>
          </p:cNvCxnSpPr>
          <p:nvPr/>
        </p:nvCxnSpPr>
        <p:spPr>
          <a:xfrm>
            <a:off x="5645957" y="1328697"/>
            <a:ext cx="0" cy="56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EEEDA9C7-B2EC-49A0-A0B7-4D4E43E12BC0}"/>
              </a:ext>
            </a:extLst>
          </p:cNvPr>
          <p:cNvCxnSpPr>
            <a:cxnSpLocks/>
          </p:cNvCxnSpPr>
          <p:nvPr/>
        </p:nvCxnSpPr>
        <p:spPr>
          <a:xfrm>
            <a:off x="10478503" y="1468733"/>
            <a:ext cx="1466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4965B377-80A9-4FB7-BFBF-9A2469FEE609}"/>
              </a:ext>
            </a:extLst>
          </p:cNvPr>
          <p:cNvCxnSpPr>
            <a:cxnSpLocks/>
          </p:cNvCxnSpPr>
          <p:nvPr/>
        </p:nvCxnSpPr>
        <p:spPr>
          <a:xfrm flipH="1">
            <a:off x="995858" y="1144241"/>
            <a:ext cx="20068" cy="7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7EF3525-C5E9-4618-AF6B-F25A5AFB6DB4}"/>
              </a:ext>
            </a:extLst>
          </p:cNvPr>
          <p:cNvSpPr/>
          <p:nvPr/>
        </p:nvSpPr>
        <p:spPr>
          <a:xfrm>
            <a:off x="3264648" y="13557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AADJ &amp;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Enrollment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D189DEE3-7178-4D55-B4F8-E5EA286ED7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8546" y="448983"/>
            <a:ext cx="1347298" cy="951034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FECE2A15-4ADF-4032-B329-725A02B73920}"/>
              </a:ext>
            </a:extLst>
          </p:cNvPr>
          <p:cNvSpPr/>
          <p:nvPr/>
        </p:nvSpPr>
        <p:spPr>
          <a:xfrm>
            <a:off x="7094110" y="1345829"/>
            <a:ext cx="1334020" cy="610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Device ESP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(OOBE)</a:t>
            </a:r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6B4C3FD7-5849-49F0-BE85-0DA23EFCAA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2232" y="517699"/>
            <a:ext cx="1347298" cy="951034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C7BA2DD9-FDF1-4E2F-A3E8-33ED7FB0F87B}"/>
              </a:ext>
            </a:extLst>
          </p:cNvPr>
          <p:cNvSpPr/>
          <p:nvPr/>
        </p:nvSpPr>
        <p:spPr>
          <a:xfrm>
            <a:off x="9900020" y="1437411"/>
            <a:ext cx="111921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ESP </a:t>
            </a: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D4897933-1120-4568-BE36-D1AFC01CD33F}"/>
              </a:ext>
            </a:extLst>
          </p:cNvPr>
          <p:cNvCxnSpPr>
            <a:cxnSpLocks/>
          </p:cNvCxnSpPr>
          <p:nvPr/>
        </p:nvCxnSpPr>
        <p:spPr>
          <a:xfrm>
            <a:off x="9399757" y="1468733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5F8DA49-EBCE-409A-ACCC-4D4BDCC89CD8}"/>
              </a:ext>
            </a:extLst>
          </p:cNvPr>
          <p:cNvSpPr/>
          <p:nvPr/>
        </p:nvSpPr>
        <p:spPr>
          <a:xfrm>
            <a:off x="8742949" y="1488106"/>
            <a:ext cx="619273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FSIA</a:t>
            </a:r>
          </a:p>
        </p:txBody>
      </p: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7E4E62A0-EE00-41E9-9085-394BCEF40DAA}"/>
              </a:ext>
            </a:extLst>
          </p:cNvPr>
          <p:cNvCxnSpPr>
            <a:cxnSpLocks/>
          </p:cNvCxnSpPr>
          <p:nvPr/>
        </p:nvCxnSpPr>
        <p:spPr>
          <a:xfrm>
            <a:off x="7157280" y="1413990"/>
            <a:ext cx="0" cy="47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F22B6478-771E-4C7D-8CEE-269C4703DA70}"/>
              </a:ext>
            </a:extLst>
          </p:cNvPr>
          <p:cNvSpPr/>
          <p:nvPr/>
        </p:nvSpPr>
        <p:spPr>
          <a:xfrm>
            <a:off x="7013844" y="941119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1095D30E-1907-4DC4-B4D4-027500FA1908}"/>
              </a:ext>
            </a:extLst>
          </p:cNvPr>
          <p:cNvSpPr/>
          <p:nvPr/>
        </p:nvSpPr>
        <p:spPr>
          <a:xfrm>
            <a:off x="9690213" y="1205541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1121EF22-8BEF-457C-AAF3-9382DF1E00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0472" y="455560"/>
            <a:ext cx="1347298" cy="951034"/>
          </a:xfrm>
          <a:prstGeom prst="rect">
            <a:avLst/>
          </a:prstGeom>
        </p:spPr>
      </p:pic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6B9CFF02-C59B-42E5-B671-F936B361182A}"/>
              </a:ext>
            </a:extLst>
          </p:cNvPr>
          <p:cNvSpPr/>
          <p:nvPr/>
        </p:nvSpPr>
        <p:spPr>
          <a:xfrm>
            <a:off x="5542296" y="755593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F5498E2E-9F80-4E65-A326-8D3ABEBC1F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8129" y="466571"/>
            <a:ext cx="1409512" cy="840163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E4D86805-1B27-40EA-8479-103A0BC0EAAB}"/>
              </a:ext>
            </a:extLst>
          </p:cNvPr>
          <p:cNvSpPr txBox="1"/>
          <p:nvPr/>
        </p:nvSpPr>
        <p:spPr>
          <a:xfrm>
            <a:off x="4215965" y="1405674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User login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4D00B72-2B34-4C04-A608-D9613E26DF57}"/>
              </a:ext>
            </a:extLst>
          </p:cNvPr>
          <p:cNvCxnSpPr>
            <a:cxnSpLocks/>
          </p:cNvCxnSpPr>
          <p:nvPr/>
        </p:nvCxnSpPr>
        <p:spPr>
          <a:xfrm>
            <a:off x="4261395" y="1293707"/>
            <a:ext cx="8089" cy="63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Picture 2" descr="See the source image">
            <a:extLst>
              <a:ext uri="{FF2B5EF4-FFF2-40B4-BE49-F238E27FC236}">
                <a16:creationId xmlns:a16="http://schemas.microsoft.com/office/drawing/2014/main" id="{8CFF5837-E7B0-42D6-9ABE-295EE548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48" y="2035577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77" descr="See the source image">
            <a:extLst>
              <a:ext uri="{FF2B5EF4-FFF2-40B4-BE49-F238E27FC236}">
                <a16:creationId xmlns:a16="http://schemas.microsoft.com/office/drawing/2014/main" id="{70D192E7-4604-4724-A825-CFA5C20B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65" y="1824154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29B0D121-CC7D-444B-BA17-B8A51BC266DF}"/>
              </a:ext>
            </a:extLst>
          </p:cNvPr>
          <p:cNvSpPr txBox="1"/>
          <p:nvPr/>
        </p:nvSpPr>
        <p:spPr>
          <a:xfrm>
            <a:off x="2240028" y="2197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DBC7C28-5C9C-470D-84B1-C4E9BECC23D7}"/>
              </a:ext>
            </a:extLst>
          </p:cNvPr>
          <p:cNvSpPr txBox="1"/>
          <p:nvPr/>
        </p:nvSpPr>
        <p:spPr>
          <a:xfrm>
            <a:off x="4364275" y="20031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A4C22F4-DF35-4654-9AA6-9574A7D15CFF}"/>
              </a:ext>
            </a:extLst>
          </p:cNvPr>
          <p:cNvSpPr txBox="1"/>
          <p:nvPr/>
        </p:nvSpPr>
        <p:spPr>
          <a:xfrm>
            <a:off x="-74013" y="1479860"/>
            <a:ext cx="671979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UDM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08F6F666-6EBE-4A5A-88D4-ED914C2749D8}"/>
              </a:ext>
            </a:extLst>
          </p:cNvPr>
          <p:cNvSpPr/>
          <p:nvPr/>
        </p:nvSpPr>
        <p:spPr>
          <a:xfrm>
            <a:off x="3209780" y="2751136"/>
            <a:ext cx="809428" cy="791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Autopilot profile json on device</a:t>
            </a:r>
          </a:p>
        </p:txBody>
      </p:sp>
      <p:pic>
        <p:nvPicPr>
          <p:cNvPr id="183" name="Picture 2" descr="Image result for windows 10 desktop">
            <a:extLst>
              <a:ext uri="{FF2B5EF4-FFF2-40B4-BE49-F238E27FC236}">
                <a16:creationId xmlns:a16="http://schemas.microsoft.com/office/drawing/2014/main" id="{961FA4E6-CB74-4828-94A7-9AE7997B8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875" b="10789"/>
          <a:stretch/>
        </p:blipFill>
        <p:spPr bwMode="auto">
          <a:xfrm>
            <a:off x="11132445" y="2889398"/>
            <a:ext cx="1059555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" name="Arrow: Right 183">
            <a:extLst>
              <a:ext uri="{FF2B5EF4-FFF2-40B4-BE49-F238E27FC236}">
                <a16:creationId xmlns:a16="http://schemas.microsoft.com/office/drawing/2014/main" id="{5DC01238-80DE-4499-9633-94E59332C9F9}"/>
              </a:ext>
            </a:extLst>
          </p:cNvPr>
          <p:cNvSpPr/>
          <p:nvPr/>
        </p:nvSpPr>
        <p:spPr>
          <a:xfrm>
            <a:off x="261133" y="4093916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185" name="AutoShape 2" descr="Image result for windows 10 getting ready">
            <a:extLst>
              <a:ext uri="{FF2B5EF4-FFF2-40B4-BE49-F238E27FC236}">
                <a16:creationId xmlns:a16="http://schemas.microsoft.com/office/drawing/2014/main" id="{14D47E45-EC11-46A9-8EEE-54EE9F0E95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11479" y="1249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A2C5DAF9-2E64-44AC-8F1C-DE7CE4C1B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2"/>
          <a:stretch/>
        </p:blipFill>
        <p:spPr>
          <a:xfrm>
            <a:off x="8491853" y="2736458"/>
            <a:ext cx="1020491" cy="606232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C42F9DF3-5BC1-4C64-A85F-0BFF41FC6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142"/>
          <a:stretch/>
        </p:blipFill>
        <p:spPr>
          <a:xfrm>
            <a:off x="8556250" y="3046481"/>
            <a:ext cx="1001631" cy="474882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EA065D3F-9443-4E6D-A16E-63AB92A8F6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637" t="25021" r="28622" b="26552"/>
          <a:stretch/>
        </p:blipFill>
        <p:spPr>
          <a:xfrm>
            <a:off x="8683769" y="3259619"/>
            <a:ext cx="940939" cy="474882"/>
          </a:xfrm>
          <a:prstGeom prst="rect">
            <a:avLst/>
          </a:prstGeom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D7740D93-B09D-413D-8728-018A70135626}"/>
              </a:ext>
            </a:extLst>
          </p:cNvPr>
          <p:cNvSpPr txBox="1"/>
          <p:nvPr/>
        </p:nvSpPr>
        <p:spPr>
          <a:xfrm>
            <a:off x="11221593" y="3722494"/>
            <a:ext cx="1009828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Desktop</a:t>
            </a:r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C561B120-61D4-42D4-9987-4EF14A7391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202" y="2751135"/>
            <a:ext cx="1392690" cy="724199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5DBF8FB9-CE62-412E-8326-0FE7C81DD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197" y="2928883"/>
            <a:ext cx="1324061" cy="827255"/>
          </a:xfrm>
          <a:prstGeom prst="rect">
            <a:avLst/>
          </a:prstGeom>
        </p:spPr>
      </p:pic>
      <p:pic>
        <p:nvPicPr>
          <p:cNvPr id="192" name="Picture 2" descr="Image result for win10 oobe network">
            <a:extLst>
              <a:ext uri="{FF2B5EF4-FFF2-40B4-BE49-F238E27FC236}">
                <a16:creationId xmlns:a16="http://schemas.microsoft.com/office/drawing/2014/main" id="{D4F595E1-58AE-42C3-9820-24F483920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1" t="10565" r="18432" b="42084"/>
          <a:stretch/>
        </p:blipFill>
        <p:spPr bwMode="auto">
          <a:xfrm>
            <a:off x="1800638" y="3186735"/>
            <a:ext cx="1324061" cy="75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Image result for device boot">
            <a:extLst>
              <a:ext uri="{FF2B5EF4-FFF2-40B4-BE49-F238E27FC236}">
                <a16:creationId xmlns:a16="http://schemas.microsoft.com/office/drawing/2014/main" id="{BFF4D2D7-E741-4AA9-B274-973A4C62F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2751135"/>
            <a:ext cx="967031" cy="7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AFE50150-ADF7-4700-9650-0775B891B1D9}"/>
              </a:ext>
            </a:extLst>
          </p:cNvPr>
          <p:cNvSpPr txBox="1"/>
          <p:nvPr/>
        </p:nvSpPr>
        <p:spPr>
          <a:xfrm>
            <a:off x="388538" y="3441829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CE1322F-2F1B-44C4-9D51-7212AB947BFF}"/>
              </a:ext>
            </a:extLst>
          </p:cNvPr>
          <p:cNvSpPr txBox="1"/>
          <p:nvPr/>
        </p:nvSpPr>
        <p:spPr>
          <a:xfrm>
            <a:off x="1357214" y="3949127"/>
            <a:ext cx="207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Lang,Keyboard,Network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1C350C9D-6609-4310-B35A-D3E2771EF267}"/>
              </a:ext>
            </a:extLst>
          </p:cNvPr>
          <p:cNvCxnSpPr>
            <a:cxnSpLocks/>
            <a:stCxn id="182" idx="2"/>
          </p:cNvCxnSpPr>
          <p:nvPr/>
        </p:nvCxnSpPr>
        <p:spPr>
          <a:xfrm>
            <a:off x="3614494" y="3542402"/>
            <a:ext cx="6844" cy="6617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3B837ADB-18BB-40B6-B9A0-5E32A68E19C4}"/>
              </a:ext>
            </a:extLst>
          </p:cNvPr>
          <p:cNvCxnSpPr>
            <a:cxnSpLocks/>
          </p:cNvCxnSpPr>
          <p:nvPr/>
        </p:nvCxnSpPr>
        <p:spPr>
          <a:xfrm>
            <a:off x="5629813" y="3614735"/>
            <a:ext cx="0" cy="562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793141C4-7AAB-4C8C-9E3C-E97C5E88542E}"/>
              </a:ext>
            </a:extLst>
          </p:cNvPr>
          <p:cNvCxnSpPr>
            <a:cxnSpLocks/>
          </p:cNvCxnSpPr>
          <p:nvPr/>
        </p:nvCxnSpPr>
        <p:spPr>
          <a:xfrm>
            <a:off x="10462359" y="3754771"/>
            <a:ext cx="1466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298A6D2E-DF5E-4DAC-B0BB-869437515314}"/>
              </a:ext>
            </a:extLst>
          </p:cNvPr>
          <p:cNvCxnSpPr>
            <a:cxnSpLocks/>
          </p:cNvCxnSpPr>
          <p:nvPr/>
        </p:nvCxnSpPr>
        <p:spPr>
          <a:xfrm flipH="1">
            <a:off x="979714" y="3430279"/>
            <a:ext cx="20068" cy="746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BCE99FF-2478-4E94-A354-8EF95F91E399}"/>
              </a:ext>
            </a:extLst>
          </p:cNvPr>
          <p:cNvSpPr/>
          <p:nvPr/>
        </p:nvSpPr>
        <p:spPr>
          <a:xfrm>
            <a:off x="3248504" y="364176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AADJ &amp;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Enrollment</a:t>
            </a: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99F52355-B787-4C31-8634-49D711402A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2402" y="2735021"/>
            <a:ext cx="1347298" cy="951034"/>
          </a:xfrm>
          <a:prstGeom prst="rect">
            <a:avLst/>
          </a:prstGeom>
        </p:spPr>
      </p:pic>
      <p:sp>
        <p:nvSpPr>
          <p:cNvPr id="202" name="Rectangle 201">
            <a:extLst>
              <a:ext uri="{FF2B5EF4-FFF2-40B4-BE49-F238E27FC236}">
                <a16:creationId xmlns:a16="http://schemas.microsoft.com/office/drawing/2014/main" id="{184C2E1C-DB86-4344-B7CB-570CCB26AD9A}"/>
              </a:ext>
            </a:extLst>
          </p:cNvPr>
          <p:cNvSpPr/>
          <p:nvPr/>
        </p:nvSpPr>
        <p:spPr>
          <a:xfrm>
            <a:off x="7077966" y="3631867"/>
            <a:ext cx="1334020" cy="6101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Device ESP 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(OOBE)</a:t>
            </a:r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A48C232B-AE14-4A9B-92DD-0FA7E11B4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6088" y="2803737"/>
            <a:ext cx="1347298" cy="951034"/>
          </a:xfrm>
          <a:prstGeom prst="rect">
            <a:avLst/>
          </a:prstGeom>
        </p:spPr>
      </p:pic>
      <p:sp>
        <p:nvSpPr>
          <p:cNvPr id="204" name="Rectangle 203">
            <a:extLst>
              <a:ext uri="{FF2B5EF4-FFF2-40B4-BE49-F238E27FC236}">
                <a16:creationId xmlns:a16="http://schemas.microsoft.com/office/drawing/2014/main" id="{9D3D7B44-58A4-46A0-9C77-3BA83A9F6B2D}"/>
              </a:ext>
            </a:extLst>
          </p:cNvPr>
          <p:cNvSpPr/>
          <p:nvPr/>
        </p:nvSpPr>
        <p:spPr>
          <a:xfrm>
            <a:off x="9883876" y="3723449"/>
            <a:ext cx="1119217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User ESP </a:t>
            </a: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22C7BADF-C7BE-45BF-97DF-202BCE2EAE08}"/>
              </a:ext>
            </a:extLst>
          </p:cNvPr>
          <p:cNvCxnSpPr>
            <a:cxnSpLocks/>
          </p:cNvCxnSpPr>
          <p:nvPr/>
        </p:nvCxnSpPr>
        <p:spPr>
          <a:xfrm>
            <a:off x="9383613" y="3754771"/>
            <a:ext cx="0" cy="42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2D02CFF-B301-4ECE-B7B2-9C050CB5481E}"/>
              </a:ext>
            </a:extLst>
          </p:cNvPr>
          <p:cNvSpPr/>
          <p:nvPr/>
        </p:nvSpPr>
        <p:spPr>
          <a:xfrm>
            <a:off x="8726805" y="3774144"/>
            <a:ext cx="619273" cy="3639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FSIA</a:t>
            </a:r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B1EB0F9A-4546-4ED4-8154-D907CF8AACF4}"/>
              </a:ext>
            </a:extLst>
          </p:cNvPr>
          <p:cNvCxnSpPr>
            <a:cxnSpLocks/>
          </p:cNvCxnSpPr>
          <p:nvPr/>
        </p:nvCxnSpPr>
        <p:spPr>
          <a:xfrm>
            <a:off x="7141136" y="3700028"/>
            <a:ext cx="0" cy="476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id="{FBECE0D6-2285-4307-87BE-7788E05D2347}"/>
              </a:ext>
            </a:extLst>
          </p:cNvPr>
          <p:cNvSpPr/>
          <p:nvPr/>
        </p:nvSpPr>
        <p:spPr>
          <a:xfrm>
            <a:off x="6997700" y="3227157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id="{C199C388-3ADC-44F9-80E0-21E8F531181A}"/>
              </a:ext>
            </a:extLst>
          </p:cNvPr>
          <p:cNvSpPr/>
          <p:nvPr/>
        </p:nvSpPr>
        <p:spPr>
          <a:xfrm>
            <a:off x="9674069" y="3491579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E84B0E34-38CE-4E44-8E81-651D51F5C9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4328" y="2741598"/>
            <a:ext cx="1347298" cy="951034"/>
          </a:xfrm>
          <a:prstGeom prst="rect">
            <a:avLst/>
          </a:prstGeom>
        </p:spPr>
      </p:pic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id="{8ACC40AA-DDD8-47E6-BF78-E8E0BB061ABD}"/>
              </a:ext>
            </a:extLst>
          </p:cNvPr>
          <p:cNvSpPr/>
          <p:nvPr/>
        </p:nvSpPr>
        <p:spPr>
          <a:xfrm>
            <a:off x="5526152" y="3041631"/>
            <a:ext cx="1447297" cy="2031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277843A4-5205-4B38-B6A9-E8AAC55422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1985" y="2752609"/>
            <a:ext cx="1409512" cy="840163"/>
          </a:xfrm>
          <a:prstGeom prst="rect">
            <a:avLst/>
          </a:prstGeom>
        </p:spPr>
      </p:pic>
      <p:sp>
        <p:nvSpPr>
          <p:cNvPr id="213" name="TextBox 212">
            <a:extLst>
              <a:ext uri="{FF2B5EF4-FFF2-40B4-BE49-F238E27FC236}">
                <a16:creationId xmlns:a16="http://schemas.microsoft.com/office/drawing/2014/main" id="{5B708F3B-BF7C-4629-AF6E-CFA6812189E0}"/>
              </a:ext>
            </a:extLst>
          </p:cNvPr>
          <p:cNvSpPr txBox="1"/>
          <p:nvPr/>
        </p:nvSpPr>
        <p:spPr>
          <a:xfrm>
            <a:off x="4199821" y="369171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User login</a:t>
            </a:r>
          </a:p>
        </p:txBody>
      </p: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6F1991D8-C4EC-4684-9B94-6E4034893C32}"/>
              </a:ext>
            </a:extLst>
          </p:cNvPr>
          <p:cNvCxnSpPr>
            <a:cxnSpLocks/>
          </p:cNvCxnSpPr>
          <p:nvPr/>
        </p:nvCxnSpPr>
        <p:spPr>
          <a:xfrm>
            <a:off x="4245251" y="3579745"/>
            <a:ext cx="8089" cy="63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" name="Picture 2" descr="See the source image">
            <a:extLst>
              <a:ext uri="{FF2B5EF4-FFF2-40B4-BE49-F238E27FC236}">
                <a16:creationId xmlns:a16="http://schemas.microsoft.com/office/drawing/2014/main" id="{ACFE0C4A-D6AD-4AF9-AF89-A579727E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04" y="4241106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15" descr="See the source image">
            <a:extLst>
              <a:ext uri="{FF2B5EF4-FFF2-40B4-BE49-F238E27FC236}">
                <a16:creationId xmlns:a16="http://schemas.microsoft.com/office/drawing/2014/main" id="{5D4F61DD-83BB-4579-B2A2-0029DA3C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21" y="4110192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D1273A51-ECEB-4683-8D9B-242E4C416931}"/>
              </a:ext>
            </a:extLst>
          </p:cNvPr>
          <p:cNvSpPr txBox="1"/>
          <p:nvPr/>
        </p:nvSpPr>
        <p:spPr>
          <a:xfrm>
            <a:off x="2223884" y="44028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7BB734A5-54AC-4E18-920F-3815727B2A3F}"/>
              </a:ext>
            </a:extLst>
          </p:cNvPr>
          <p:cNvSpPr txBox="1"/>
          <p:nvPr/>
        </p:nvSpPr>
        <p:spPr>
          <a:xfrm>
            <a:off x="4351533" y="43009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9" name="&quot;Not Allowed&quot; Symbol 218">
            <a:extLst>
              <a:ext uri="{FF2B5EF4-FFF2-40B4-BE49-F238E27FC236}">
                <a16:creationId xmlns:a16="http://schemas.microsoft.com/office/drawing/2014/main" id="{358A7F50-A7F4-41F7-9890-8EABDC887C69}"/>
              </a:ext>
            </a:extLst>
          </p:cNvPr>
          <p:cNvSpPr/>
          <p:nvPr/>
        </p:nvSpPr>
        <p:spPr>
          <a:xfrm>
            <a:off x="6997700" y="2691911"/>
            <a:ext cx="1489491" cy="1425043"/>
          </a:xfrm>
          <a:prstGeom prst="noSmoking">
            <a:avLst/>
          </a:prstGeom>
          <a:solidFill>
            <a:srgbClr val="FF000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EEDF9CF-8B10-400D-B38D-ADEB4FEFBE5B}"/>
              </a:ext>
            </a:extLst>
          </p:cNvPr>
          <p:cNvSpPr txBox="1"/>
          <p:nvPr/>
        </p:nvSpPr>
        <p:spPr>
          <a:xfrm>
            <a:off x="-84486" y="3771724"/>
            <a:ext cx="897040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105833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55096A5D-42FA-4A91-86FF-0FF740B64E38}"/>
              </a:ext>
            </a:extLst>
          </p:cNvPr>
          <p:cNvSpPr/>
          <p:nvPr/>
        </p:nvSpPr>
        <p:spPr>
          <a:xfrm>
            <a:off x="3042149" y="2066970"/>
            <a:ext cx="1523732" cy="107371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AAD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81C759A-913E-43FC-8633-097F48AE2F68}"/>
              </a:ext>
            </a:extLst>
          </p:cNvPr>
          <p:cNvSpPr/>
          <p:nvPr/>
        </p:nvSpPr>
        <p:spPr>
          <a:xfrm>
            <a:off x="5502682" y="1215366"/>
            <a:ext cx="3472469" cy="1176586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Intune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077376-BE4F-4A44-971C-08D0580666F0}"/>
              </a:ext>
            </a:extLst>
          </p:cNvPr>
          <p:cNvCxnSpPr>
            <a:cxnSpLocks/>
          </p:cNvCxnSpPr>
          <p:nvPr/>
        </p:nvCxnSpPr>
        <p:spPr>
          <a:xfrm flipH="1" flipV="1">
            <a:off x="2331501" y="1538475"/>
            <a:ext cx="3363669" cy="232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9C4449-F428-41E3-BC0E-E31E318F30E9}"/>
              </a:ext>
            </a:extLst>
          </p:cNvPr>
          <p:cNvCxnSpPr>
            <a:cxnSpLocks/>
            <a:endCxn id="39" idx="2"/>
          </p:cNvCxnSpPr>
          <p:nvPr/>
        </p:nvCxnSpPr>
        <p:spPr>
          <a:xfrm flipV="1">
            <a:off x="5695170" y="2342014"/>
            <a:ext cx="400830" cy="1862037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B1C11C-01E6-48F5-9DA3-F19B15FDB199}"/>
              </a:ext>
            </a:extLst>
          </p:cNvPr>
          <p:cNvSpPr txBox="1"/>
          <p:nvPr/>
        </p:nvSpPr>
        <p:spPr>
          <a:xfrm>
            <a:off x="4397651" y="2829791"/>
            <a:ext cx="1232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Azure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 register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AC99A3-5AF0-414F-BA61-57FE33F9EDD2}"/>
              </a:ext>
            </a:extLst>
          </p:cNvPr>
          <p:cNvCxnSpPr>
            <a:cxnSpLocks/>
            <a:stCxn id="3074" idx="0"/>
          </p:cNvCxnSpPr>
          <p:nvPr/>
        </p:nvCxnSpPr>
        <p:spPr>
          <a:xfrm flipH="1" flipV="1">
            <a:off x="7842870" y="2342014"/>
            <a:ext cx="647296" cy="217908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23C0FA9-B997-4107-8507-8A56BDC7536B}"/>
              </a:ext>
            </a:extLst>
          </p:cNvPr>
          <p:cNvSpPr txBox="1"/>
          <p:nvPr/>
        </p:nvSpPr>
        <p:spPr>
          <a:xfrm>
            <a:off x="7461547" y="3141951"/>
            <a:ext cx="1241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C95AE-89DA-4366-8137-9FA824409B2F}"/>
              </a:ext>
            </a:extLst>
          </p:cNvPr>
          <p:cNvSpPr txBox="1"/>
          <p:nvPr/>
        </p:nvSpPr>
        <p:spPr>
          <a:xfrm>
            <a:off x="5206905" y="1479107"/>
            <a:ext cx="1778189" cy="862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itle 37">
            <a:extLst>
              <a:ext uri="{FF2B5EF4-FFF2-40B4-BE49-F238E27FC236}">
                <a16:creationId xmlns:a16="http://schemas.microsoft.com/office/drawing/2014/main" id="{F36BB327-579B-4461-8B8B-DB0E7F3C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386"/>
            <a:ext cx="10864933" cy="430887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Apple School Manager (ASM) </a:t>
            </a:r>
            <a:r>
              <a:rPr lang="en-GB" sz="2800" dirty="0" err="1">
                <a:solidFill>
                  <a:schemeClr val="tx2"/>
                </a:solidFill>
              </a:rPr>
              <a:t>enrollment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7" name="Cloud 56">
            <a:extLst>
              <a:ext uri="{FF2B5EF4-FFF2-40B4-BE49-F238E27FC236}">
                <a16:creationId xmlns:a16="http://schemas.microsoft.com/office/drawing/2014/main" id="{E9C32952-B739-49D1-8A00-FF9D0F515BD0}"/>
              </a:ext>
            </a:extLst>
          </p:cNvPr>
          <p:cNvSpPr/>
          <p:nvPr/>
        </p:nvSpPr>
        <p:spPr>
          <a:xfrm>
            <a:off x="852996" y="1178384"/>
            <a:ext cx="1467617" cy="1002143"/>
          </a:xfrm>
          <a:prstGeom prst="cloud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ASM/DEP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750E4FF-FD5F-410F-BC30-A40AFF7B29EE}"/>
              </a:ext>
            </a:extLst>
          </p:cNvPr>
          <p:cNvSpPr/>
          <p:nvPr/>
        </p:nvSpPr>
        <p:spPr>
          <a:xfrm>
            <a:off x="2331501" y="4748106"/>
            <a:ext cx="809428" cy="611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Profile download</a:t>
            </a:r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7EB94362-7FE4-457F-B573-9171C5720DA5}"/>
              </a:ext>
            </a:extLst>
          </p:cNvPr>
          <p:cNvSpPr/>
          <p:nvPr/>
        </p:nvSpPr>
        <p:spPr>
          <a:xfrm>
            <a:off x="261133" y="6298198"/>
            <a:ext cx="11069475" cy="47488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Timeline</a:t>
            </a:r>
          </a:p>
        </p:txBody>
      </p:sp>
      <p:sp>
        <p:nvSpPr>
          <p:cNvPr id="94" name="AutoShape 2" descr="Image result for windows 10 getting ready">
            <a:extLst>
              <a:ext uri="{FF2B5EF4-FFF2-40B4-BE49-F238E27FC236}">
                <a16:creationId xmlns:a16="http://schemas.microsoft.com/office/drawing/2014/main" id="{51A086B0-5D73-48D5-81A3-44B627E8F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95335" y="66536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87C281E-878F-4C94-83BC-825F9F823CCE}"/>
              </a:ext>
            </a:extLst>
          </p:cNvPr>
          <p:cNvSpPr txBox="1"/>
          <p:nvPr/>
        </p:nvSpPr>
        <p:spPr>
          <a:xfrm>
            <a:off x="192170" y="5621715"/>
            <a:ext cx="657552" cy="363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Boot</a:t>
            </a: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C0B56B1-784D-429E-8D43-A373417E67F9}"/>
              </a:ext>
            </a:extLst>
          </p:cNvPr>
          <p:cNvCxnSpPr>
            <a:cxnSpLocks/>
            <a:stCxn id="91" idx="2"/>
          </p:cNvCxnSpPr>
          <p:nvPr/>
        </p:nvCxnSpPr>
        <p:spPr>
          <a:xfrm>
            <a:off x="2736215" y="5359923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4A4B2ECC-28D0-4CA8-8690-8F3823CF0FB4}"/>
              </a:ext>
            </a:extLst>
          </p:cNvPr>
          <p:cNvCxnSpPr>
            <a:cxnSpLocks/>
          </p:cNvCxnSpPr>
          <p:nvPr/>
        </p:nvCxnSpPr>
        <p:spPr>
          <a:xfrm>
            <a:off x="1255685" y="5795241"/>
            <a:ext cx="20370" cy="577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7415D5D1-7F94-455E-98E7-73AAD5BC7DA2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1592471" y="2290359"/>
            <a:ext cx="1143744" cy="245774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CC761478-D662-4B5B-8D3B-334F6F9EBB36}"/>
              </a:ext>
            </a:extLst>
          </p:cNvPr>
          <p:cNvSpPr txBox="1"/>
          <p:nvPr/>
        </p:nvSpPr>
        <p:spPr>
          <a:xfrm>
            <a:off x="1822594" y="3108793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E11EAE00-C403-41A6-9F66-A03AC53D0A89}"/>
              </a:ext>
            </a:extLst>
          </p:cNvPr>
          <p:cNvSpPr txBox="1"/>
          <p:nvPr/>
        </p:nvSpPr>
        <p:spPr>
          <a:xfrm>
            <a:off x="4339150" y="2812421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89FEC92E-F326-4BEB-80EB-F60ABA8F738E}"/>
              </a:ext>
            </a:extLst>
          </p:cNvPr>
          <p:cNvSpPr txBox="1"/>
          <p:nvPr/>
        </p:nvSpPr>
        <p:spPr>
          <a:xfrm>
            <a:off x="7867329" y="3098371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159B8-F794-40AB-8B14-3F77F0AA535A}"/>
              </a:ext>
            </a:extLst>
          </p:cNvPr>
          <p:cNvSpPr txBox="1"/>
          <p:nvPr/>
        </p:nvSpPr>
        <p:spPr>
          <a:xfrm>
            <a:off x="1203233" y="3090446"/>
            <a:ext cx="104574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iOS profile download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210A704-B647-42F7-9AC9-8C7A0A979A03}"/>
              </a:ext>
            </a:extLst>
          </p:cNvPr>
          <p:cNvSpPr txBox="1"/>
          <p:nvPr/>
        </p:nvSpPr>
        <p:spPr>
          <a:xfrm>
            <a:off x="5894778" y="3258081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9EA5B7-C0B3-4D55-AB2E-C00A4A677207}"/>
              </a:ext>
            </a:extLst>
          </p:cNvPr>
          <p:cNvSpPr txBox="1"/>
          <p:nvPr/>
        </p:nvSpPr>
        <p:spPr>
          <a:xfrm>
            <a:off x="5990283" y="3294921"/>
            <a:ext cx="10291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MDM</a:t>
            </a:r>
            <a:r>
              <a:rPr kumimoji="0" lang="en-US" sz="1100" b="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enrolls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62E594-CD85-4721-AE88-6703DA74D29B}"/>
              </a:ext>
            </a:extLst>
          </p:cNvPr>
          <p:cNvSpPr txBox="1"/>
          <p:nvPr/>
        </p:nvSpPr>
        <p:spPr>
          <a:xfrm>
            <a:off x="4344184" y="4302855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</a:rPr>
              <a:t>With user affinity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03B52E-E5EE-44FF-9966-D70218F1942B}"/>
              </a:ext>
            </a:extLst>
          </p:cNvPr>
          <p:cNvCxnSpPr>
            <a:cxnSpLocks/>
          </p:cNvCxnSpPr>
          <p:nvPr/>
        </p:nvCxnSpPr>
        <p:spPr>
          <a:xfrm>
            <a:off x="4738925" y="5668655"/>
            <a:ext cx="8089" cy="631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885B034-75D6-47CF-93C2-8922BAD6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35" y="6081515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D11A25AB-D6EB-4649-9C92-1772147E6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40" y="6222581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5B0573-53E9-4538-AC8C-65DA8913CCFD}"/>
              </a:ext>
            </a:extLst>
          </p:cNvPr>
          <p:cNvSpPr txBox="1"/>
          <p:nvPr/>
        </p:nvSpPr>
        <p:spPr>
          <a:xfrm>
            <a:off x="1396715" y="624329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05907-0C82-40F3-B6E0-8F1163554EBC}"/>
              </a:ext>
            </a:extLst>
          </p:cNvPr>
          <p:cNvSpPr txBox="1"/>
          <p:nvPr/>
        </p:nvSpPr>
        <p:spPr>
          <a:xfrm>
            <a:off x="4830214" y="63912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9A51D6B-9468-425D-A023-32C627FA5E40}"/>
              </a:ext>
            </a:extLst>
          </p:cNvPr>
          <p:cNvSpPr txBox="1"/>
          <p:nvPr/>
        </p:nvSpPr>
        <p:spPr>
          <a:xfrm>
            <a:off x="2999335" y="1276864"/>
            <a:ext cx="2354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noProof="0" dirty="0">
                <a:solidFill>
                  <a:schemeClr val="tx2"/>
                </a:solidFill>
                <a:latin typeface="Calibri" panose="020F0502020204030204"/>
              </a:rPr>
              <a:t>Intune Connector to ASM/DEP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Image result for sync icon">
            <a:extLst>
              <a:ext uri="{FF2B5EF4-FFF2-40B4-BE49-F238E27FC236}">
                <a16:creationId xmlns:a16="http://schemas.microsoft.com/office/drawing/2014/main" id="{B2226053-E149-47DE-9DD3-4A30107C4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307" y="1079858"/>
            <a:ext cx="443145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D42525-5CF1-4BD6-B465-3F9AF9687019}"/>
              </a:ext>
            </a:extLst>
          </p:cNvPr>
          <p:cNvSpPr txBox="1"/>
          <p:nvPr/>
        </p:nvSpPr>
        <p:spPr>
          <a:xfrm>
            <a:off x="4986242" y="1162495"/>
            <a:ext cx="466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12h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C91A9-478E-4CC5-8F7A-A09E54B0C456}"/>
              </a:ext>
            </a:extLst>
          </p:cNvPr>
          <p:cNvSpPr txBox="1"/>
          <p:nvPr/>
        </p:nvSpPr>
        <p:spPr>
          <a:xfrm>
            <a:off x="8701454" y="-5737"/>
            <a:ext cx="370806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Setup: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50" dirty="0"/>
              <a:t>Configure APNS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50" dirty="0"/>
              <a:t>Configure ASM Connector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50" dirty="0"/>
              <a:t>In ASM, reassign devices to Intune MDM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50" dirty="0"/>
              <a:t>Create and assign profile to Apple devices in Intune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50" dirty="0"/>
              <a:t>Verify profile assignment before attempting enrollment</a:t>
            </a:r>
          </a:p>
          <a:p>
            <a:pPr marL="342900" indent="-342900">
              <a:buFont typeface="+mj-lt"/>
              <a:buAutoNum type="arabicPeriod"/>
            </a:pPr>
            <a:endParaRPr lang="en-US" sz="1050" dirty="0"/>
          </a:p>
          <a:p>
            <a:endParaRPr lang="en-US" dirty="0"/>
          </a:p>
        </p:txBody>
      </p:sp>
      <p:pic>
        <p:nvPicPr>
          <p:cNvPr id="17" name="Picture 16" descr="A screen shot of a computer&#10;&#10;Description automatically generated">
            <a:extLst>
              <a:ext uri="{FF2B5EF4-FFF2-40B4-BE49-F238E27FC236}">
                <a16:creationId xmlns:a16="http://schemas.microsoft.com/office/drawing/2014/main" id="{F13D24FD-F307-465F-AA0E-F8287F868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08"/>
          <a:stretch/>
        </p:blipFill>
        <p:spPr>
          <a:xfrm>
            <a:off x="261133" y="4711119"/>
            <a:ext cx="490342" cy="962006"/>
          </a:xfrm>
          <a:prstGeom prst="rect">
            <a:avLst/>
          </a:prstGeom>
        </p:spPr>
      </p:pic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29358802-BA6D-48AF-912C-5BC9B872C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285" y="4702419"/>
            <a:ext cx="629419" cy="99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B01E1E2E-8ED6-4A69-B082-119ECFB92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42" y="4600955"/>
            <a:ext cx="1240594" cy="158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3737EE6-4EAB-4E20-A9E4-FEA00BEFF50A}"/>
              </a:ext>
            </a:extLst>
          </p:cNvPr>
          <p:cNvSpPr/>
          <p:nvPr/>
        </p:nvSpPr>
        <p:spPr>
          <a:xfrm>
            <a:off x="5679001" y="4247460"/>
            <a:ext cx="1535181" cy="24759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Image result for iOS 13 Home Screen">
            <a:extLst>
              <a:ext uri="{FF2B5EF4-FFF2-40B4-BE49-F238E27FC236}">
                <a16:creationId xmlns:a16="http://schemas.microsoft.com/office/drawing/2014/main" id="{3C31C831-536A-450A-BB4C-8C9D493B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173" y="4521102"/>
            <a:ext cx="985986" cy="154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iOS Download Icon">
            <a:extLst>
              <a:ext uri="{FF2B5EF4-FFF2-40B4-BE49-F238E27FC236}">
                <a16:creationId xmlns:a16="http://schemas.microsoft.com/office/drawing/2014/main" id="{26EEFE49-FBDF-4E6F-80B7-7CB89C23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55" y="4914830"/>
            <a:ext cx="1029126" cy="6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AC9C3441-5D05-466C-A981-E8A6EF61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65" y="4764910"/>
            <a:ext cx="869307" cy="13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25F16A-7497-468A-ACC2-4EFEE50CD28D}"/>
              </a:ext>
            </a:extLst>
          </p:cNvPr>
          <p:cNvSpPr txBox="1"/>
          <p:nvPr/>
        </p:nvSpPr>
        <p:spPr>
          <a:xfrm>
            <a:off x="8166518" y="636781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EE834-2A7A-4794-9CE8-0AC2933DE13F}"/>
              </a:ext>
            </a:extLst>
          </p:cNvPr>
          <p:cNvSpPr txBox="1"/>
          <p:nvPr/>
        </p:nvSpPr>
        <p:spPr>
          <a:xfrm>
            <a:off x="9897182" y="4401670"/>
            <a:ext cx="11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 install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BD32741-2AC2-4D4E-8501-CF1636BF8585}"/>
              </a:ext>
            </a:extLst>
          </p:cNvPr>
          <p:cNvCxnSpPr>
            <a:cxnSpLocks/>
          </p:cNvCxnSpPr>
          <p:nvPr/>
        </p:nvCxnSpPr>
        <p:spPr>
          <a:xfrm>
            <a:off x="4126440" y="3025140"/>
            <a:ext cx="1503373" cy="11789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C05A12B-11CF-4760-8640-DD0109101899}"/>
              </a:ext>
            </a:extLst>
          </p:cNvPr>
          <p:cNvSpPr txBox="1"/>
          <p:nvPr/>
        </p:nvSpPr>
        <p:spPr>
          <a:xfrm>
            <a:off x="6072066" y="1079858"/>
            <a:ext cx="51777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1,2,4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6AD9AA9-5E6F-4E71-AEC1-C45353E94335}"/>
              </a:ext>
            </a:extLst>
          </p:cNvPr>
          <p:cNvSpPr txBox="1"/>
          <p:nvPr/>
        </p:nvSpPr>
        <p:spPr>
          <a:xfrm>
            <a:off x="1435994" y="947804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3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D4211A7-BC27-4853-A73E-8B593E1D1AC6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8797207" y="2009642"/>
            <a:ext cx="1683340" cy="239202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7A19685-705C-4D96-B43D-A4A3A877FEEF}"/>
              </a:ext>
            </a:extLst>
          </p:cNvPr>
          <p:cNvSpPr txBox="1"/>
          <p:nvPr/>
        </p:nvSpPr>
        <p:spPr>
          <a:xfrm>
            <a:off x="9530768" y="2478459"/>
            <a:ext cx="1241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 installs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A73D6BD-BB14-4262-B8F2-FAA411672779}"/>
              </a:ext>
            </a:extLst>
          </p:cNvPr>
          <p:cNvSpPr txBox="1"/>
          <p:nvPr/>
        </p:nvSpPr>
        <p:spPr>
          <a:xfrm>
            <a:off x="9441264" y="2457741"/>
            <a:ext cx="12984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</a:rPr>
              <a:t>8</a:t>
            </a:r>
          </a:p>
        </p:txBody>
      </p:sp>
      <p:pic>
        <p:nvPicPr>
          <p:cNvPr id="29" name="Picture 2" descr="See the source image">
            <a:extLst>
              <a:ext uri="{FF2B5EF4-FFF2-40B4-BE49-F238E27FC236}">
                <a16:creationId xmlns:a16="http://schemas.microsoft.com/office/drawing/2014/main" id="{57FEEC1B-FA00-44F0-8B0B-B1018275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95" y="4764910"/>
            <a:ext cx="1240594" cy="158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6CBFD3E-84BA-4ABB-A228-45C3D727D2CD}"/>
              </a:ext>
            </a:extLst>
          </p:cNvPr>
          <p:cNvSpPr txBox="1"/>
          <p:nvPr/>
        </p:nvSpPr>
        <p:spPr>
          <a:xfrm>
            <a:off x="5615712" y="4270655"/>
            <a:ext cx="17370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>
                <a:solidFill>
                  <a:schemeClr val="tx2"/>
                </a:solidFill>
              </a:rPr>
              <a:t>With no user affinity</a:t>
            </a:r>
          </a:p>
          <a:p>
            <a:pPr algn="ctr"/>
            <a:r>
              <a:rPr lang="en-US" sz="1100" dirty="0">
                <a:solidFill>
                  <a:schemeClr val="tx2"/>
                </a:solidFill>
              </a:rPr>
              <a:t>(no prompts for password)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1EC5FE6-0B64-4334-A87A-A20895B435BA}"/>
              </a:ext>
            </a:extLst>
          </p:cNvPr>
          <p:cNvCxnSpPr>
            <a:cxnSpLocks/>
          </p:cNvCxnSpPr>
          <p:nvPr/>
        </p:nvCxnSpPr>
        <p:spPr>
          <a:xfrm>
            <a:off x="8490166" y="5540170"/>
            <a:ext cx="6844" cy="841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See the source image">
            <a:extLst>
              <a:ext uri="{FF2B5EF4-FFF2-40B4-BE49-F238E27FC236}">
                <a16:creationId xmlns:a16="http://schemas.microsoft.com/office/drawing/2014/main" id="{AA43F202-4DEC-4B97-B19C-E8B765BB3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90" y="6208810"/>
            <a:ext cx="514563" cy="5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1F8A81A0-24C8-4C78-9BDD-6E13BEADD131}"/>
              </a:ext>
            </a:extLst>
          </p:cNvPr>
          <p:cNvSpPr txBox="1"/>
          <p:nvPr/>
        </p:nvSpPr>
        <p:spPr>
          <a:xfrm>
            <a:off x="6335564" y="63775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BAC13A56-A231-4456-8BCC-5DBAEB116076}"/>
              </a:ext>
            </a:extLst>
          </p:cNvPr>
          <p:cNvSpPr/>
          <p:nvPr/>
        </p:nvSpPr>
        <p:spPr>
          <a:xfrm>
            <a:off x="6109174" y="6143855"/>
            <a:ext cx="651650" cy="757099"/>
          </a:xfrm>
          <a:prstGeom prst="mathMultiply">
            <a:avLst/>
          </a:prstGeom>
          <a:solidFill>
            <a:srgbClr val="FF0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156" grpId="0" animBg="1"/>
      <p:bldP spid="157" grpId="0" animBg="1"/>
      <p:bldP spid="159" grpId="0" animBg="1"/>
      <p:bldP spid="2" grpId="0"/>
      <p:bldP spid="80" grpId="0" animBg="1"/>
      <p:bldP spid="81" grpId="0"/>
      <p:bldP spid="68" grpId="0"/>
      <p:bldP spid="50" grpId="0" animBg="1"/>
      <p:bldP spid="51" grpId="0" animBg="1"/>
      <p:bldP spid="54" grpId="0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A12A-FA88-4201-91C6-1FBAABE8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6874933" cy="1325563"/>
          </a:xfrm>
        </p:spPr>
        <p:txBody>
          <a:bodyPr>
            <a:normAutofit/>
          </a:bodyPr>
          <a:lstStyle/>
          <a:p>
            <a:r>
              <a:rPr lang="en-US" dirty="0"/>
              <a:t>Windows Update for Business</a:t>
            </a:r>
            <a:br>
              <a:rPr lang="en-US" dirty="0"/>
            </a:br>
            <a:r>
              <a:rPr lang="en-US" dirty="0"/>
              <a:t>recommended settings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290C4-6116-488F-8F32-2CA0DCA1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12" y="0"/>
            <a:ext cx="475458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79C04B-7291-45B6-989F-768F3829D460}"/>
              </a:ext>
            </a:extLst>
          </p:cNvPr>
          <p:cNvSpPr txBox="1"/>
          <p:nvPr/>
        </p:nvSpPr>
        <p:spPr>
          <a:xfrm>
            <a:off x="321425" y="216649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Common policy configuration mistakes for managing Windows updates - Microsoft Tech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77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CECB9B-F56A-4157-B54F-23EB704EE60F}"/>
              </a:ext>
            </a:extLst>
          </p:cNvPr>
          <p:cNvSpPr/>
          <p:nvPr/>
        </p:nvSpPr>
        <p:spPr>
          <a:xfrm>
            <a:off x="0" y="604043"/>
            <a:ext cx="12192000" cy="77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D2FDC-68CE-4D32-8FCA-46A26B6F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Office - KMS vs Office 365 (M365 apps)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95206-EECE-44AF-969F-1D41A76D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907"/>
            <a:ext cx="10515600" cy="52420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“Office 365 </a:t>
            </a:r>
            <a:r>
              <a:rPr lang="en-US" dirty="0" err="1"/>
              <a:t>ProPlus</a:t>
            </a:r>
            <a:r>
              <a:rPr lang="en-US" dirty="0"/>
              <a:t>” rebranded to “Microsoft 365 apps”</a:t>
            </a:r>
          </a:p>
          <a:p>
            <a:r>
              <a:rPr lang="en-US" dirty="0"/>
              <a:t>Installation &amp; activation differences;</a:t>
            </a:r>
          </a:p>
          <a:p>
            <a:pPr marL="457200" lvl="1" indent="0">
              <a:buNone/>
            </a:pPr>
            <a:r>
              <a:rPr lang="en-US" sz="2600" dirty="0"/>
              <a:t>Office 2013/2016 two versions;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 err="1"/>
              <a:t>msi</a:t>
            </a:r>
            <a:r>
              <a:rPr lang="en-US" sz="2200" dirty="0"/>
              <a:t> activated via KMS/MAK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/>
              <a:t>click to run specific to O365 </a:t>
            </a:r>
            <a:r>
              <a:rPr lang="en-US" sz="2200" dirty="0" err="1"/>
              <a:t>ProPlus</a:t>
            </a:r>
            <a:endParaRPr lang="en-US" sz="2200" dirty="0"/>
          </a:p>
          <a:p>
            <a:pPr marL="457200" lvl="1" indent="0">
              <a:buNone/>
            </a:pPr>
            <a:r>
              <a:rPr lang="en-US" sz="2600" dirty="0"/>
              <a:t>Office 2019/2021</a:t>
            </a:r>
            <a:r>
              <a:rPr lang="en-US" sz="1500" baseline="30000" dirty="0"/>
              <a:t>(coming fall 2021)</a:t>
            </a:r>
            <a:r>
              <a:rPr lang="en-US" sz="1100" dirty="0"/>
              <a:t>, </a:t>
            </a:r>
            <a:r>
              <a:rPr lang="en-US" sz="2600" dirty="0"/>
              <a:t>unified on installation package via click to run</a:t>
            </a:r>
          </a:p>
          <a:p>
            <a:pPr lvl="2"/>
            <a:r>
              <a:rPr lang="en-US" sz="2200" dirty="0"/>
              <a:t>Activated via KMS or online via M365 apps license </a:t>
            </a:r>
          </a:p>
          <a:p>
            <a:pPr lvl="2"/>
            <a:r>
              <a:rPr lang="en-US" sz="2200" dirty="0"/>
              <a:t>Office 2019 can be converted to M365 app flavor using GPO</a:t>
            </a:r>
          </a:p>
          <a:p>
            <a:pPr marL="457200" lvl="1" indent="0">
              <a:buNone/>
            </a:pPr>
            <a:r>
              <a:rPr lang="en-US" sz="2600" dirty="0"/>
              <a:t>Three ways to activate M365 apps on Windows and one for Mac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/>
              <a:t>User (5 installs on Mac or Windows managed by user in Office.com)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/>
              <a:t>Shared Computer Activation (SCA) only Windows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200" dirty="0"/>
              <a:t>Device based (DBS) only Windows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/>
              <a:t>Intune has first class experience deploying M365 apps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6EDE4C2-0B1B-4CF7-9242-7570C1B5091B}"/>
              </a:ext>
            </a:extLst>
          </p:cNvPr>
          <p:cNvGraphicFramePr>
            <a:graphicFrameLocks noGrp="1"/>
          </p:cNvGraphicFramePr>
          <p:nvPr/>
        </p:nvGraphicFramePr>
        <p:xfrm>
          <a:off x="8709058" y="5766277"/>
          <a:ext cx="3400563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9582">
                  <a:extLst>
                    <a:ext uri="{9D8B030D-6E8A-4147-A177-3AD203B41FA5}">
                      <a16:colId xmlns:a16="http://schemas.microsoft.com/office/drawing/2014/main" val="4182449972"/>
                    </a:ext>
                  </a:extLst>
                </a:gridCol>
                <a:gridCol w="719662">
                  <a:extLst>
                    <a:ext uri="{9D8B030D-6E8A-4147-A177-3AD203B41FA5}">
                      <a16:colId xmlns:a16="http://schemas.microsoft.com/office/drawing/2014/main" val="497628234"/>
                    </a:ext>
                  </a:extLst>
                </a:gridCol>
                <a:gridCol w="461319">
                  <a:extLst>
                    <a:ext uri="{9D8B030D-6E8A-4147-A177-3AD203B41FA5}">
                      <a16:colId xmlns:a16="http://schemas.microsoft.com/office/drawing/2014/main" val="520099445"/>
                    </a:ext>
                  </a:extLst>
                </a:gridCol>
              </a:tblGrid>
              <a:tr h="236704">
                <a:tc>
                  <a:txBody>
                    <a:bodyPr/>
                    <a:lstStyle/>
                    <a:p>
                      <a:r>
                        <a:rPr lang="en-US" sz="1000" dirty="0"/>
                        <a:t>M365 activation 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Windows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Mac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735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219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/>
                        <a:t>Shared Computer Activation (SCA)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420636"/>
                  </a:ext>
                </a:extLst>
              </a:tr>
              <a:tr h="222785">
                <a:tc>
                  <a:txBody>
                    <a:bodyPr/>
                    <a:lstStyle/>
                    <a:p>
                      <a:r>
                        <a:rPr lang="en-US" sz="1000" dirty="0"/>
                        <a:t>Device Based Subscription (DBS)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048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55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BD85-6B98-4483-9B33-12EF89BE0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GPO to convert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BA478-2990-496C-AEE7-CF1847C73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0" y="1542097"/>
            <a:ext cx="56007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7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FCA49-FBAB-47CD-8F00-AEDA5F995CFA}"/>
              </a:ext>
            </a:extLst>
          </p:cNvPr>
          <p:cNvSpPr txBox="1"/>
          <p:nvPr/>
        </p:nvSpPr>
        <p:spPr>
          <a:xfrm>
            <a:off x="218564" y="377497"/>
            <a:ext cx="9568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The Twins Challenge: Office 365 crushes Office 2019 - Microsoft 365 Blog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44A1E-9735-4680-9A5F-2B9DDE767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966" y="1101774"/>
            <a:ext cx="7272442" cy="56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17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71D91-BC2B-4C7F-9C46-9EF08FE1F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M365 apps deployment on MacOS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051A4-66DC-4526-8F03-0D6226AD8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Deploying Microsoft 365 Apps for Mac with Microsoft Endpoint Manager - A Deep Dive - Microsoft Tech Community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1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311C-D6DE-48A0-9234-F83F6788A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enrollment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C068DA8-7DF1-45C7-A304-0FE18BC54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71337"/>
              </p:ext>
            </p:extLst>
          </p:nvPr>
        </p:nvGraphicFramePr>
        <p:xfrm>
          <a:off x="381000" y="1690688"/>
          <a:ext cx="11369040" cy="290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61">
                  <a:extLst>
                    <a:ext uri="{9D8B030D-6E8A-4147-A177-3AD203B41FA5}">
                      <a16:colId xmlns:a16="http://schemas.microsoft.com/office/drawing/2014/main" val="3573272049"/>
                    </a:ext>
                  </a:extLst>
                </a:gridCol>
                <a:gridCol w="1602872">
                  <a:extLst>
                    <a:ext uri="{9D8B030D-6E8A-4147-A177-3AD203B41FA5}">
                      <a16:colId xmlns:a16="http://schemas.microsoft.com/office/drawing/2014/main" val="1022763299"/>
                    </a:ext>
                  </a:extLst>
                </a:gridCol>
                <a:gridCol w="2176359">
                  <a:extLst>
                    <a:ext uri="{9D8B030D-6E8A-4147-A177-3AD203B41FA5}">
                      <a16:colId xmlns:a16="http://schemas.microsoft.com/office/drawing/2014/main" val="4000143887"/>
                    </a:ext>
                  </a:extLst>
                </a:gridCol>
                <a:gridCol w="2338774">
                  <a:extLst>
                    <a:ext uri="{9D8B030D-6E8A-4147-A177-3AD203B41FA5}">
                      <a16:colId xmlns:a16="http://schemas.microsoft.com/office/drawing/2014/main" val="1416199791"/>
                    </a:ext>
                  </a:extLst>
                </a:gridCol>
                <a:gridCol w="2338774">
                  <a:extLst>
                    <a:ext uri="{9D8B030D-6E8A-4147-A177-3AD203B41FA5}">
                      <a16:colId xmlns:a16="http://schemas.microsoft.com/office/drawing/2014/main" val="2833956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Requires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Enrollment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Caveats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482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Apple School Manager (ASM)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Depends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Corporate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Device must be factory reset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Requires devices to be in ASM, cannot add personal purchased devices (Best Buy) to ASM, only devices purchased direct from Apple or reseller.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928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Direct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Corporate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Can be enrolled on existing device without factory reset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361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Personal enrollment via Company Portal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Personal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Can be enrolled on existing device without factory reset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670703"/>
                  </a:ext>
                </a:extLst>
              </a:tr>
            </a:tbl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0B52F-CAA3-4B88-A8DB-F2E51598B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5262879"/>
            <a:ext cx="10515600" cy="1325563"/>
          </a:xfrm>
        </p:spPr>
        <p:txBody>
          <a:bodyPr>
            <a:normAutofit/>
          </a:bodyPr>
          <a:lstStyle/>
          <a:p>
            <a:r>
              <a:rPr lang="en-US" sz="1600" dirty="0"/>
              <a:t>No concept of supervised devices for Mac like there is for iOS/iPad</a:t>
            </a:r>
          </a:p>
        </p:txBody>
      </p:sp>
    </p:spTree>
    <p:extLst>
      <p:ext uri="{BB962C8B-B14F-4D97-AF65-F5344CB8AC3E}">
        <p14:creationId xmlns:p14="http://schemas.microsoft.com/office/powerpoint/2010/main" val="284404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CE3DB-EE85-4F35-839E-A390B6DB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 OS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3635-841B-45D9-B047-DA0E33D28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OS updates coming for Intune</a:t>
            </a:r>
          </a:p>
          <a:p>
            <a:endParaRPr lang="en-US" dirty="0"/>
          </a:p>
          <a:p>
            <a:r>
              <a:rPr lang="en-US" dirty="0"/>
              <a:t>Default MS </a:t>
            </a:r>
            <a:r>
              <a:rPr lang="en-US" dirty="0" err="1"/>
              <a:t>AutoUpdate</a:t>
            </a:r>
            <a:r>
              <a:rPr lang="en-US" dirty="0"/>
              <a:t> settings</a:t>
            </a:r>
          </a:p>
          <a:p>
            <a:r>
              <a:rPr lang="en-US" dirty="0"/>
              <a:t>Configure XML file</a:t>
            </a:r>
          </a:p>
          <a:p>
            <a:pPr lvl="1"/>
            <a:r>
              <a:rPr lang="en-US" dirty="0"/>
              <a:t>Ring</a:t>
            </a:r>
          </a:p>
          <a:p>
            <a:pPr lvl="1"/>
            <a:r>
              <a:rPr lang="en-US" dirty="0"/>
              <a:t>Auto Download </a:t>
            </a:r>
          </a:p>
          <a:p>
            <a:pPr lvl="1"/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AFAE-3F2C-4704-A7A9-E7631C5FA60C}"/>
              </a:ext>
            </a:extLst>
          </p:cNvPr>
          <p:cNvSpPr txBox="1"/>
          <p:nvPr/>
        </p:nvSpPr>
        <p:spPr>
          <a:xfrm>
            <a:off x="6294120" y="4195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https://docs.microsoft.com/en-us/windows/security/threat-protection/microsoft-defender-atp/mac-updates</a:t>
            </a:r>
            <a:endParaRPr lang="en-US" dirty="0"/>
          </a:p>
        </p:txBody>
      </p:sp>
      <p:sp>
        <p:nvSpPr>
          <p:cNvPr id="6" name="AutoShape 2" descr="MAU screenshot">
            <a:extLst>
              <a:ext uri="{FF2B5EF4-FFF2-40B4-BE49-F238E27FC236}">
                <a16:creationId xmlns:a16="http://schemas.microsoft.com/office/drawing/2014/main" id="{9700D7C6-98A2-470F-A6AC-CDD4D4F1B5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AU screenshot">
            <a:extLst>
              <a:ext uri="{FF2B5EF4-FFF2-40B4-BE49-F238E27FC236}">
                <a16:creationId xmlns:a16="http://schemas.microsoft.com/office/drawing/2014/main" id="{26C35D4E-88F6-4FBD-9644-9A03B51D2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02221-E550-4C7A-BE93-556302147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277" y="1825625"/>
            <a:ext cx="4659683" cy="48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61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846E26-03BD-44D2-B84C-BD05516C6563}"/>
              </a:ext>
            </a:extLst>
          </p:cNvPr>
          <p:cNvSpPr/>
          <p:nvPr/>
        </p:nvSpPr>
        <p:spPr>
          <a:xfrm>
            <a:off x="0" y="598738"/>
            <a:ext cx="12192000" cy="77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3A8705-7949-47E4-9A21-97CDD3AE6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E59FB-A5C6-4AF0-8039-CCC3FFA5A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25625"/>
            <a:ext cx="117602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 have ConfigMgr (SCCM) and we like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have ConfigMgr (SCCM) and its all we got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have ConfigMgr (SCCM) and we don’t like 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don’t have any solution, just GPO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also want to manage Apple devices and Android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60B86-2DCD-48EE-8ACA-FA13AB732022}"/>
              </a:ext>
            </a:extLst>
          </p:cNvPr>
          <p:cNvSpPr txBox="1"/>
          <p:nvPr/>
        </p:nvSpPr>
        <p:spPr>
          <a:xfrm>
            <a:off x="9941448" y="6446238"/>
            <a:ext cx="225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Terminology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350BA2-0871-453B-BB06-AB4682B6AE81}"/>
              </a:ext>
            </a:extLst>
          </p:cNvPr>
          <p:cNvSpPr txBox="1"/>
          <p:nvPr/>
        </p:nvSpPr>
        <p:spPr>
          <a:xfrm>
            <a:off x="243628" y="121764"/>
            <a:ext cx="1170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Goal: Regain and maintain management of devices while device is off campus ensuring the device works as if on campus </a:t>
            </a:r>
          </a:p>
        </p:txBody>
      </p:sp>
    </p:spTree>
    <p:extLst>
      <p:ext uri="{BB962C8B-B14F-4D97-AF65-F5344CB8AC3E}">
        <p14:creationId xmlns:p14="http://schemas.microsoft.com/office/powerpoint/2010/main" val="12546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A18A37-4108-44CC-BE7C-7243539D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68" y="2280898"/>
            <a:ext cx="9485376" cy="4196150"/>
          </a:xfrm>
          <a:prstGeom prst="rect">
            <a:avLst/>
          </a:prstGeom>
        </p:spPr>
      </p:pic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0EEB3BD8-9CF4-43DE-A8BE-ECBFE92ED16F}"/>
              </a:ext>
            </a:extLst>
          </p:cNvPr>
          <p:cNvSpPr/>
          <p:nvPr/>
        </p:nvSpPr>
        <p:spPr>
          <a:xfrm>
            <a:off x="4058596" y="3475523"/>
            <a:ext cx="304800" cy="37795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981D8A52-0BD2-4B65-88D5-874FD2CBDDD0}"/>
              </a:ext>
            </a:extLst>
          </p:cNvPr>
          <p:cNvSpPr/>
          <p:nvPr/>
        </p:nvSpPr>
        <p:spPr>
          <a:xfrm>
            <a:off x="7768113" y="3475523"/>
            <a:ext cx="304800" cy="37795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D08295-9EDD-4D33-9026-13CD58913586}"/>
              </a:ext>
            </a:extLst>
          </p:cNvPr>
          <p:cNvSpPr txBox="1">
            <a:spLocks/>
          </p:cNvSpPr>
          <p:nvPr/>
        </p:nvSpPr>
        <p:spPr>
          <a:xfrm>
            <a:off x="-39624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Mac remote actions</a:t>
            </a:r>
            <a:endParaRPr lang="en-US" dirty="0"/>
          </a:p>
        </p:txBody>
      </p:sp>
      <p:sp>
        <p:nvSpPr>
          <p:cNvPr id="17" name="Multiplication Sign 16">
            <a:extLst>
              <a:ext uri="{FF2B5EF4-FFF2-40B4-BE49-F238E27FC236}">
                <a16:creationId xmlns:a16="http://schemas.microsoft.com/office/drawing/2014/main" id="{3A617A35-ABF0-41D2-8C4B-07E57BF874CE}"/>
              </a:ext>
            </a:extLst>
          </p:cNvPr>
          <p:cNvSpPr/>
          <p:nvPr/>
        </p:nvSpPr>
        <p:spPr>
          <a:xfrm>
            <a:off x="8814817" y="5586882"/>
            <a:ext cx="304800" cy="27793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89C6CF9A-D1C4-4655-82ED-67552E82E77E}"/>
              </a:ext>
            </a:extLst>
          </p:cNvPr>
          <p:cNvSpPr/>
          <p:nvPr/>
        </p:nvSpPr>
        <p:spPr>
          <a:xfrm>
            <a:off x="8818904" y="5792981"/>
            <a:ext cx="304800" cy="37795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Multiplication Sign 20">
            <a:extLst>
              <a:ext uri="{FF2B5EF4-FFF2-40B4-BE49-F238E27FC236}">
                <a16:creationId xmlns:a16="http://schemas.microsoft.com/office/drawing/2014/main" id="{3A8FDAED-C959-47A7-9673-FB62B1231B09}"/>
              </a:ext>
            </a:extLst>
          </p:cNvPr>
          <p:cNvSpPr/>
          <p:nvPr/>
        </p:nvSpPr>
        <p:spPr>
          <a:xfrm>
            <a:off x="8770911" y="3475523"/>
            <a:ext cx="304800" cy="37795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985A4EDE-0604-4725-B7D6-54F0AB60802E}"/>
              </a:ext>
            </a:extLst>
          </p:cNvPr>
          <p:cNvSpPr/>
          <p:nvPr/>
        </p:nvSpPr>
        <p:spPr>
          <a:xfrm>
            <a:off x="8814817" y="4698939"/>
            <a:ext cx="304800" cy="27793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ABA56EE1-FD7B-48A9-BB73-55E08129644A}"/>
              </a:ext>
            </a:extLst>
          </p:cNvPr>
          <p:cNvSpPr/>
          <p:nvPr/>
        </p:nvSpPr>
        <p:spPr>
          <a:xfrm>
            <a:off x="8812775" y="4012949"/>
            <a:ext cx="304800" cy="27793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Multiplication Sign 26">
            <a:extLst>
              <a:ext uri="{FF2B5EF4-FFF2-40B4-BE49-F238E27FC236}">
                <a16:creationId xmlns:a16="http://schemas.microsoft.com/office/drawing/2014/main" id="{72AD8BF3-E3F0-48C1-A19C-046F47639518}"/>
              </a:ext>
            </a:extLst>
          </p:cNvPr>
          <p:cNvSpPr/>
          <p:nvPr/>
        </p:nvSpPr>
        <p:spPr>
          <a:xfrm>
            <a:off x="8788595" y="3771171"/>
            <a:ext cx="304800" cy="27793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id="{0C6CE4AA-45F0-4220-87D7-3B4473717F0E}"/>
              </a:ext>
            </a:extLst>
          </p:cNvPr>
          <p:cNvSpPr/>
          <p:nvPr/>
        </p:nvSpPr>
        <p:spPr>
          <a:xfrm>
            <a:off x="8812775" y="4254968"/>
            <a:ext cx="304800" cy="27793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Multiplication Sign 30">
            <a:extLst>
              <a:ext uri="{FF2B5EF4-FFF2-40B4-BE49-F238E27FC236}">
                <a16:creationId xmlns:a16="http://schemas.microsoft.com/office/drawing/2014/main" id="{B1B00EF8-8DF3-4473-B141-7E3071693930}"/>
              </a:ext>
            </a:extLst>
          </p:cNvPr>
          <p:cNvSpPr/>
          <p:nvPr/>
        </p:nvSpPr>
        <p:spPr>
          <a:xfrm>
            <a:off x="8848522" y="4456920"/>
            <a:ext cx="244873" cy="27793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Multiplication Sign 32">
            <a:extLst>
              <a:ext uri="{FF2B5EF4-FFF2-40B4-BE49-F238E27FC236}">
                <a16:creationId xmlns:a16="http://schemas.microsoft.com/office/drawing/2014/main" id="{4BDDB76A-28FE-4B34-9136-48BF77619F14}"/>
              </a:ext>
            </a:extLst>
          </p:cNvPr>
          <p:cNvSpPr/>
          <p:nvPr/>
        </p:nvSpPr>
        <p:spPr>
          <a:xfrm>
            <a:off x="6698378" y="3475004"/>
            <a:ext cx="304800" cy="377952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018D3D-7900-425B-961B-3A21AC2F7924}"/>
              </a:ext>
            </a:extLst>
          </p:cNvPr>
          <p:cNvSpPr txBox="1"/>
          <p:nvPr/>
        </p:nvSpPr>
        <p:spPr>
          <a:xfrm>
            <a:off x="610000" y="1249232"/>
            <a:ext cx="715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Corporate or Personal only, no Supervised mode like there is with iOS/iPad</a:t>
            </a:r>
          </a:p>
        </p:txBody>
      </p:sp>
    </p:spTree>
    <p:extLst>
      <p:ext uri="{BB962C8B-B14F-4D97-AF65-F5344CB8AC3E}">
        <p14:creationId xmlns:p14="http://schemas.microsoft.com/office/powerpoint/2010/main" val="2988192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F73205-4638-4986-8971-3046ED8CA48C}"/>
              </a:ext>
            </a:extLst>
          </p:cNvPr>
          <p:cNvSpPr/>
          <p:nvPr/>
        </p:nvSpPr>
        <p:spPr>
          <a:xfrm>
            <a:off x="0" y="276308"/>
            <a:ext cx="12192000" cy="772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97BFF-E16C-4636-A9AA-9E0B3CB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Co-mgmt </a:t>
            </a:r>
            <a:r>
              <a:rPr lang="en-US" sz="4000" b="1" i="1" u="sng" dirty="0">
                <a:solidFill>
                  <a:schemeClr val="bg1"/>
                </a:solidFill>
              </a:rPr>
              <a:t>vs</a:t>
            </a:r>
            <a:r>
              <a:rPr lang="en-US" sz="4000" dirty="0">
                <a:solidFill>
                  <a:schemeClr val="bg1"/>
                </a:solidFill>
              </a:rPr>
              <a:t> CMG (Cloud Management Gateway)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B0E117B-0A3A-4839-8CA6-1418FCC97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23" y="2381553"/>
            <a:ext cx="8562975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34C1C-3F08-45F2-9A46-9A6551EBB190}"/>
              </a:ext>
            </a:extLst>
          </p:cNvPr>
          <p:cNvSpPr txBox="1"/>
          <p:nvPr/>
        </p:nvSpPr>
        <p:spPr>
          <a:xfrm>
            <a:off x="8834586" y="3053715"/>
            <a:ext cx="33574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Deploy CMG if: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ConfigMgr is working for you, it will extend all your operations to devices anywhere they are at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~$250 monthly is acceptable cost of CMG </a:t>
            </a:r>
          </a:p>
          <a:p>
            <a:endParaRPr lang="en-US" dirty="0"/>
          </a:p>
          <a:p>
            <a:r>
              <a:rPr lang="en-US" b="1" dirty="0"/>
              <a:t>Don’t deploy CMG if;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You are going to migrate fully to Intune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7597D-7F2F-483F-B3DC-94B55492C528}"/>
              </a:ext>
            </a:extLst>
          </p:cNvPr>
          <p:cNvSpPr txBox="1"/>
          <p:nvPr/>
        </p:nvSpPr>
        <p:spPr>
          <a:xfrm>
            <a:off x="270174" y="1266309"/>
            <a:ext cx="5825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questions;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 “should I deploy CMG or co-mgt?”</a:t>
            </a:r>
          </a:p>
          <a:p>
            <a:pPr marL="342900" indent="-342900">
              <a:buFont typeface="+mj-lt"/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“what are the differences between CMG and co-mgmt?”</a:t>
            </a:r>
          </a:p>
        </p:txBody>
      </p:sp>
    </p:spTree>
    <p:extLst>
      <p:ext uri="{BB962C8B-B14F-4D97-AF65-F5344CB8AC3E}">
        <p14:creationId xmlns:p14="http://schemas.microsoft.com/office/powerpoint/2010/main" val="11229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83335-B748-42E5-BF61-26E208CD4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" y="365125"/>
            <a:ext cx="11256264" cy="1325563"/>
          </a:xfrm>
        </p:spPr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“Should we deploy ConfigMgr?”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97AFE-A15E-4E18-968F-A9E84F9D2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Server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PXE for imaging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Custom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Data residency and data sovereignty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Connectors/Integrations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58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95E5-CF6E-4C51-B377-B9069EFF7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Cloud Management Gateway (CMG)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300B7-73D2-4965-9C9D-D08E5E028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35144"/>
            <a:ext cx="11582400" cy="5463685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</a:t>
            </a:r>
            <a:r>
              <a:rPr lang="en-US" sz="12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reqs</a:t>
            </a: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SCCM is running 2006 =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Current branch versions - Configuration Manager | Microsoft Docs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Azure subscription, note: Person deploying CMG needs admin access to the Azure subscription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 Hybrid Azure AD join, follow this guide = </a:t>
            </a:r>
            <a:r>
              <a:rPr lang="en-US" sz="1200" u="sng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Configure hybrid Azure Active Directory join for managed domains | Microsoft Docs</a:t>
            </a:r>
            <a:endParaRPr lang="en-US" sz="1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Acquire server certificate, this is used to secure the communications between on-prem SCCM and CMG that is running in Azure.  Encourage to get 3</a:t>
            </a:r>
            <a:r>
              <a:rPr lang="en-US" sz="1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party cert.  GoDaddy is supported, here is guide for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Digicert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 could not find a GoDaddy guide) = </a:t>
            </a:r>
            <a:r>
              <a:rPr lang="en-US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How to request a cert from public provider for Cloud management gateway – All about Microsoft Endpoint Manager (eskonr.com)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Verify Azure subscription has the following “Resource providers” set to registered, if not you’ll get these errors = </a:t>
            </a:r>
            <a:r>
              <a:rPr lang="en-US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https://msendpointmgr.com/2019/12/28/cloud-management-gateway-deployment-failed-due-to-missing-resource-provider-in-azure-subscription/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Verity the subscription has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Microsoft.ClassicCompute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set to registered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Verity the subscription has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Microsoft.ClassicStorage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set to registered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Verity the subscription has </a:t>
            </a:r>
            <a:r>
              <a:rPr lang="en-US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Microsoft.Storage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set to registered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client configurations are needed, clients when they check-in will get CMG policy and start communicating when they are outside of campus, no direct client configurations are needed. 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your SCCM server has internet access, if you know that any ports, IP’s, URL’s are blocked, then review the required networking requirements = </a:t>
            </a:r>
            <a:r>
              <a:rPr lang="en-US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Data flow for cloud management gateway - Configuration Manager | Microsoft Docs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Deployment guide: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my favorite deployment guide (minus it showing how to create a PKI certificate) = </a:t>
            </a:r>
            <a:r>
              <a:rPr lang="en-US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New SCCM CMG Setup Guide With Latest EHTTP Certificate #1 (anoopcnair.com)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Official deployment guide = </a:t>
            </a:r>
            <a:r>
              <a:rPr lang="en-US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Set up checklist for CMG - Configuration Manager | Microsoft Docs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guidance: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put content on CMG DGP that’s needed, don’t put Software Updates content on CMG DP, clients will fallback to MU/WU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Gotcha’s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 off campus won’t automatically use CMG, they must first check-in with SCCM to get the new policy that tells them about CMG. 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Cost: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 ~$250 per month on Azure bill per 6k devices that will use CMG</a:t>
            </a:r>
            <a:endPara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AF004-0367-43C8-91A0-745B0FEE426E}"/>
              </a:ext>
            </a:extLst>
          </p:cNvPr>
          <p:cNvSpPr txBox="1"/>
          <p:nvPr/>
        </p:nvSpPr>
        <p:spPr>
          <a:xfrm>
            <a:off x="95250" y="1059120"/>
            <a:ext cx="12001500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Pre-</a:t>
            </a:r>
            <a:r>
              <a:rPr lang="en-US" sz="11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reqs</a:t>
            </a: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SCCM is running 2006</a:t>
            </a: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Current branch versions - Configuration Manager | Microsoft Docs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Azure subscription, note: Person deploying CMG needs admin access to the Azure subscription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 Hybrid Azure AD join, follow this guide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Configure hybrid Azure Active Directory join for managed domains | Microsoft Docs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Acquire server certificate, this is used to secure the communications between on-prem SCCM and CMG that is running in Azure.  Encourage to get 3</a:t>
            </a:r>
            <a:r>
              <a:rPr lang="en-US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party cert.  GoDaddy is supported, here is guide for </a:t>
            </a:r>
            <a:r>
              <a:rPr lang="en-U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Digicert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 could not find a GoDaddy guide)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How to request a cert from public provider for Cloud management gateway – All about Microsoft Endpoint Manager (eskonr.com)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Verify Azure subscription has the following “Resource providers” set to registered, if not you’ll get these errors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https://msendpointmgr.com/2019/12/28/cloud-management-gateway-deployment-failed-due-to-missing-resource-provider-in-azure-subscription/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9144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Verity the subscription has </a:t>
            </a:r>
            <a:r>
              <a:rPr lang="en-U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Microsoft.ClassicCompute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to registered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9144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Verity the subscription has </a:t>
            </a:r>
            <a:r>
              <a:rPr lang="en-U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Microsoft.ClassicStorage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to registered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tabLst>
                <a:tab pos="9144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Verity the subscription has </a:t>
            </a:r>
            <a:r>
              <a:rPr lang="en-US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Microsoft.Storage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to registered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client configurations are needed, clients when they check-in will get CMG policy and start communicating when they are outside of campus, no direct client configurations are needed.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your SCCM server has internet access, if you know that any ports, IP’s, URL’s are blocked, then review the required networking requirements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Data flow for cloud management gateway - Configuration Manager | Microsoft Docs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Deployment guide: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my favorite deployment guide (minus it showing how to create a PKI certificate)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New SCCM CMG Setup Guide With Latest EHTTP Certificate #1 (anoopcnair.com)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Official deployment guide = </a:t>
            </a:r>
            <a:r>
              <a:rPr lang="en-US" sz="11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Set up checklist for CMG - Configuration Manager | Microsoft Docs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guidance: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 put content on </a:t>
            </a:r>
            <a:r>
              <a:rPr lang="en-US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CMG DP 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that’s needed, don’t put Software Updates content on CMG DP, clients will fallback to MU/WU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device is already co-mgt or your have some way to invoke elevated setting, you can deploy registry setting to tell client to start using CMG = </a:t>
            </a:r>
            <a:r>
              <a:rPr lang="en-US" sz="1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Configure clients for CMG - Configuration Manager | Microsoft Docs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Gotcha’s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 off campus won’t automatically use CMG, they must first check-in with SCCM to get the new policy that tells them about CMG.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Devices that are Azure AD joined will not need PKI cert if a 3</a:t>
            </a:r>
            <a:r>
              <a:rPr lang="en-US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party server cert is used, they will need PKI if a PKI server cert is used, that is why we recommend to use 3</a:t>
            </a:r>
            <a:r>
              <a:rPr lang="en-US" sz="11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party cert. 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 ~$250 per month on Azure bill per 6k devices that will use CMG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1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157A-D988-4BF4-A662-57D52B46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Tenant attach / Co-mgmt. scenarios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6D33D-3720-4532-B3AD-5AFFD4C5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Unified view of all devices in MEM</a:t>
            </a:r>
          </a:p>
          <a:p>
            <a:r>
              <a:rPr lang="en-US" dirty="0"/>
              <a:t>Monitor CM agent</a:t>
            </a:r>
          </a:p>
          <a:p>
            <a:r>
              <a:rPr lang="en-US" dirty="0"/>
              <a:t>Autopilot</a:t>
            </a:r>
          </a:p>
          <a:p>
            <a:r>
              <a:rPr lang="en-US" dirty="0"/>
              <a:t>Remote actions</a:t>
            </a:r>
          </a:p>
          <a:p>
            <a:r>
              <a:rPr lang="en-US" dirty="0"/>
              <a:t>Sync ConfigMgr collections to AAD groups</a:t>
            </a:r>
          </a:p>
          <a:p>
            <a:r>
              <a:rPr lang="en-US" dirty="0"/>
              <a:t>Workloads; updates,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Device actions on ConfigMgr client</a:t>
            </a:r>
          </a:p>
          <a:p>
            <a:r>
              <a:rPr lang="en-US" dirty="0"/>
              <a:t>Helpdesk RBAC</a:t>
            </a:r>
          </a:p>
          <a:p>
            <a:r>
              <a:rPr lang="en-US" dirty="0"/>
              <a:t>Timeline, scripts, </a:t>
            </a:r>
          </a:p>
          <a:p>
            <a:r>
              <a:rPr lang="en-US" dirty="0"/>
              <a:t>Find my PC (coming) </a:t>
            </a:r>
          </a:p>
          <a:p>
            <a:r>
              <a:rPr lang="en-US" dirty="0"/>
              <a:t>Read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D30B74-3E44-48F8-B8E7-2B6596DFEED7}"/>
              </a:ext>
            </a:extLst>
          </p:cNvPr>
          <p:cNvSpPr txBox="1"/>
          <p:nvPr/>
        </p:nvSpPr>
        <p:spPr>
          <a:xfrm>
            <a:off x="0" y="6492359"/>
            <a:ext cx="116706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Read = </a:t>
            </a:r>
            <a:r>
              <a:rPr lang="en-US" dirty="0">
                <a:hlinkClick r:id="rId2"/>
              </a:rPr>
              <a:t>Cloud Attach Your Future - Part II - "The Big 3" - Microsoft Tech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0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7A8E4-C3A3-4D48-9EEE-FDCBA1882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2245"/>
            <a:ext cx="10515600" cy="1325563"/>
          </a:xfrm>
        </p:spPr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“What is a modern managed device?”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9E0F7-2606-454B-9DC7-D3045FC1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43" y="91184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 device that is:</a:t>
            </a:r>
          </a:p>
          <a:p>
            <a:pPr lvl="1"/>
            <a:r>
              <a:rPr lang="en-US" sz="2000" dirty="0"/>
              <a:t>Azure domain joined (Identity ownership)</a:t>
            </a:r>
          </a:p>
          <a:p>
            <a:pPr lvl="1"/>
            <a:r>
              <a:rPr lang="en-US" sz="2000" dirty="0"/>
              <a:t>Intune managed (management)</a:t>
            </a:r>
          </a:p>
          <a:p>
            <a:pPr lvl="1"/>
            <a:r>
              <a:rPr lang="en-US" sz="2000" dirty="0"/>
              <a:t>activated via Windows Subscription Activation (Windows activation using M365 A3 license) </a:t>
            </a:r>
          </a:p>
          <a:p>
            <a:pPr lvl="1"/>
            <a:r>
              <a:rPr lang="en-US" sz="2000" dirty="0"/>
              <a:t>using M365 apps (aka Office 365 </a:t>
            </a:r>
            <a:r>
              <a:rPr lang="en-US" sz="2000" dirty="0" err="1"/>
              <a:t>proplus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Provisioned using Autopilot or Bulk enrollment (enrollment/imaging)</a:t>
            </a:r>
          </a:p>
          <a:p>
            <a:pPr lvl="1"/>
            <a:r>
              <a:rPr lang="en-US" sz="2000" dirty="0"/>
              <a:t>Data resides in SharePoint and OneDrive for Business (data)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62B0D-FC9B-4361-8658-DB8ACA823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755" y="3668382"/>
            <a:ext cx="6697132" cy="31895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8C6BAE-48D4-4C53-AEB9-77D33F4133E2}"/>
              </a:ext>
            </a:extLst>
          </p:cNvPr>
          <p:cNvCxnSpPr/>
          <p:nvPr/>
        </p:nvCxnSpPr>
        <p:spPr>
          <a:xfrm>
            <a:off x="244643" y="3739803"/>
            <a:ext cx="11642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664D7B0-655D-4890-8EB3-CFE0A40B517C}"/>
              </a:ext>
            </a:extLst>
          </p:cNvPr>
          <p:cNvSpPr txBox="1"/>
          <p:nvPr/>
        </p:nvSpPr>
        <p:spPr>
          <a:xfrm>
            <a:off x="-882314" y="4455107"/>
            <a:ext cx="919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Printing</a:t>
            </a:r>
          </a:p>
          <a:p>
            <a:r>
              <a:rPr lang="en-US" dirty="0">
                <a:solidFill>
                  <a:srgbClr val="FF0000"/>
                </a:solidFill>
              </a:rPr>
              <a:t>files</a:t>
            </a:r>
          </a:p>
        </p:txBody>
      </p:sp>
    </p:spTree>
    <p:extLst>
      <p:ext uri="{BB962C8B-B14F-4D97-AF65-F5344CB8AC3E}">
        <p14:creationId xmlns:p14="http://schemas.microsoft.com/office/powerpoint/2010/main" val="32422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FCA8-3C6C-4B3A-8FA7-7F638691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Scenarios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33943-B44E-4239-843C-A877FA9F7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147360"/>
              </p:ext>
            </p:extLst>
          </p:nvPr>
        </p:nvGraphicFramePr>
        <p:xfrm>
          <a:off x="351692" y="1826260"/>
          <a:ext cx="11645676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97">
                  <a:extLst>
                    <a:ext uri="{9D8B030D-6E8A-4147-A177-3AD203B41FA5}">
                      <a16:colId xmlns:a16="http://schemas.microsoft.com/office/drawing/2014/main" val="3981346605"/>
                    </a:ext>
                  </a:extLst>
                </a:gridCol>
                <a:gridCol w="4999546">
                  <a:extLst>
                    <a:ext uri="{9D8B030D-6E8A-4147-A177-3AD203B41FA5}">
                      <a16:colId xmlns:a16="http://schemas.microsoft.com/office/drawing/2014/main" val="3034866970"/>
                    </a:ext>
                  </a:extLst>
                </a:gridCol>
                <a:gridCol w="2027104">
                  <a:extLst>
                    <a:ext uri="{9D8B030D-6E8A-4147-A177-3AD203B41FA5}">
                      <a16:colId xmlns:a16="http://schemas.microsoft.com/office/drawing/2014/main" val="585497583"/>
                    </a:ext>
                  </a:extLst>
                </a:gridCol>
                <a:gridCol w="2985571">
                  <a:extLst>
                    <a:ext uri="{9D8B030D-6E8A-4147-A177-3AD203B41FA5}">
                      <a16:colId xmlns:a16="http://schemas.microsoft.com/office/drawing/2014/main" val="3768358416"/>
                    </a:ext>
                  </a:extLst>
                </a:gridCol>
                <a:gridCol w="1410158">
                  <a:extLst>
                    <a:ext uri="{9D8B030D-6E8A-4147-A177-3AD203B41FA5}">
                      <a16:colId xmlns:a16="http://schemas.microsoft.com/office/drawing/2014/main" val="132218157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Scenario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Existing OS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Enrollment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 Join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069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Existing AD joined devices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AD joined (HAADJ)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GPO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017129"/>
                  </a:ext>
                </a:extLst>
              </a:tr>
              <a:tr h="1520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New devices ordered from OEM/Partner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Vanilla image Pro/EDU</a:t>
                      </a:r>
                    </a:p>
                    <a:p>
                      <a:r>
                        <a:rPr lang="en-US" sz="1200" dirty="0"/>
                        <a:t>or</a:t>
                      </a:r>
                    </a:p>
                    <a:p>
                      <a:r>
                        <a:rPr lang="en-US" sz="1200" dirty="0"/>
                        <a:t>*Home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Autopilot </a:t>
                      </a:r>
                    </a:p>
                    <a:p>
                      <a:r>
                        <a:rPr lang="en-US" sz="1200" dirty="0"/>
                        <a:t>or</a:t>
                      </a:r>
                    </a:p>
                    <a:p>
                      <a:r>
                        <a:rPr lang="en-US" sz="1200" dirty="0"/>
                        <a:t>Bulk Enrollment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AADJ (or HAADJ)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389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Devices that need to be reimaged, </a:t>
                      </a:r>
                      <a:r>
                        <a:rPr lang="en-US" dirty="0" err="1"/>
                        <a:t>baremetal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FFU+Bulk</a:t>
                      </a:r>
                      <a:r>
                        <a:rPr lang="en-US" sz="1200" dirty="0"/>
                        <a:t> Enrollment</a:t>
                      </a:r>
                    </a:p>
                    <a:p>
                      <a:r>
                        <a:rPr lang="en-US" sz="1200" dirty="0"/>
                        <a:t>or</a:t>
                      </a:r>
                    </a:p>
                    <a:p>
                      <a:r>
                        <a:rPr lang="en-US" sz="1200" dirty="0" err="1"/>
                        <a:t>FFU+Autopilot</a:t>
                      </a:r>
                      <a:r>
                        <a:rPr lang="en-US" sz="1200" dirty="0"/>
                        <a:t> existing device (offline profile)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AADJ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631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Off campus devices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 joined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*Autopilot or OOBE AADJ or VPN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4325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E6C7321-C781-4BC7-A6A5-A8EEDDBA6831}"/>
              </a:ext>
            </a:extLst>
          </p:cNvPr>
          <p:cNvSpPr txBox="1"/>
          <p:nvPr/>
        </p:nvSpPr>
        <p:spPr>
          <a:xfrm>
            <a:off x="9033763" y="6427113"/>
            <a:ext cx="31582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*Home = needs to be reimaged with Pro/ENT/EDU</a:t>
            </a:r>
          </a:p>
          <a:p>
            <a:r>
              <a:rPr lang="en-US" sz="1100" dirty="0"/>
              <a:t>*Autopilot = if device is already Autopilot registered</a:t>
            </a:r>
          </a:p>
        </p:txBody>
      </p:sp>
    </p:spTree>
    <p:extLst>
      <p:ext uri="{BB962C8B-B14F-4D97-AF65-F5344CB8AC3E}">
        <p14:creationId xmlns:p14="http://schemas.microsoft.com/office/powerpoint/2010/main" val="4183649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66796</TotalTime>
  <Words>3282</Words>
  <Application>Microsoft Office PowerPoint</Application>
  <PresentationFormat>Widescreen</PresentationFormat>
  <Paragraphs>614</Paragraphs>
  <Slides>30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Gotham</vt:lpstr>
      <vt:lpstr>Segoe UI</vt:lpstr>
      <vt:lpstr>Wingdings</vt:lpstr>
      <vt:lpstr>Office Theme</vt:lpstr>
      <vt:lpstr>How to manage off campus devices with Intune in our COVID world</vt:lpstr>
      <vt:lpstr>Typical COVID scenario</vt:lpstr>
      <vt:lpstr>Scenarios</vt:lpstr>
      <vt:lpstr>Co-mgmt vs CMG (Cloud Management Gateway)</vt:lpstr>
      <vt:lpstr>“Should we deploy ConfigMgr?”</vt:lpstr>
      <vt:lpstr>Cloud Management Gateway (CMG)</vt:lpstr>
      <vt:lpstr>Tenant attach / Co-mgmt. scenarios</vt:lpstr>
      <vt:lpstr>“What is a modern managed device?”</vt:lpstr>
      <vt:lpstr>Scenarios</vt:lpstr>
      <vt:lpstr>Windows Enrollment methods</vt:lpstr>
      <vt:lpstr>How to retire KMS</vt:lpstr>
      <vt:lpstr>Hybrid Azure AD join</vt:lpstr>
      <vt:lpstr>Windows Enrollment workflow</vt:lpstr>
      <vt:lpstr>Four flavors of Autopilot</vt:lpstr>
      <vt:lpstr>Identity ownership</vt:lpstr>
      <vt:lpstr>PowerPoint Presentation</vt:lpstr>
      <vt:lpstr>USB method:  FFU + Bulk enrollment</vt:lpstr>
      <vt:lpstr>Autopilot workflow – User Driven Mode (UDM) with Enrollment Status Page (ESP)</vt:lpstr>
      <vt:lpstr>Autopilot workflow – Self Driven Mode (SDM) with Enrollment Status Page (ESP)</vt:lpstr>
      <vt:lpstr>PowerPoint Presentation</vt:lpstr>
      <vt:lpstr>Compare of USD, SDM, WG</vt:lpstr>
      <vt:lpstr>Apple School Manager (ASM) enrollment</vt:lpstr>
      <vt:lpstr>Windows Update for Business recommended settings</vt:lpstr>
      <vt:lpstr>Office - KMS vs Office 365 (M365 apps)</vt:lpstr>
      <vt:lpstr>GPO to convert</vt:lpstr>
      <vt:lpstr>PowerPoint Presentation</vt:lpstr>
      <vt:lpstr>M365 apps deployment on MacOS </vt:lpstr>
      <vt:lpstr>Mac enrollment</vt:lpstr>
      <vt:lpstr>Mac OS updates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Orman</dc:creator>
  <cp:lastModifiedBy>Eric Orman</cp:lastModifiedBy>
  <cp:revision>180</cp:revision>
  <dcterms:created xsi:type="dcterms:W3CDTF">2020-07-14T01:28:28Z</dcterms:created>
  <dcterms:modified xsi:type="dcterms:W3CDTF">2021-06-23T17:33:55Z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etDate">
    <vt:lpwstr>2020-07-14T01:28:27Z</vt:lpwstr>
  </property>
  <property fmtid="{D5CDD505-2E9C-101B-9397-08002B2CF9AE}" pid="4" name="MSIP_Label_f42aa342-8706-4288-bd11-ebb85995028c_Method">
    <vt:lpwstr>Standard</vt:lpwstr>
  </property>
  <property fmtid="{D5CDD505-2E9C-101B-9397-08002B2CF9AE}" pid="5" name="MSIP_Label_f42aa342-8706-4288-bd11-ebb85995028c_Name">
    <vt:lpwstr>Internal</vt:lpwstr>
  </property>
  <property fmtid="{D5CDD505-2E9C-101B-9397-08002B2CF9AE}" pid="6" name="MSIP_Label_f42aa342-8706-4288-bd11-ebb85995028c_SiteId">
    <vt:lpwstr>72f988bf-86f1-41af-91ab-2d7cd011db47</vt:lpwstr>
  </property>
  <property fmtid="{D5CDD505-2E9C-101B-9397-08002B2CF9AE}" pid="7" name="MSIP_Label_f42aa342-8706-4288-bd11-ebb85995028c_ActionId">
    <vt:lpwstr>16f6f568-3b6b-4a32-ae86-ac061773bbb1</vt:lpwstr>
  </property>
  <property fmtid="{D5CDD505-2E9C-101B-9397-08002B2CF9AE}" pid="8" name="MSIP_Label_f42aa342-8706-4288-bd11-ebb85995028c_ContentBits">
    <vt:lpwstr>0</vt:lpwstr>
  </property>
</Properties>
</file>